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4"/>
  </p:notesMasterIdLst>
  <p:sldIdLst>
    <p:sldId id="410" r:id="rId2"/>
    <p:sldId id="379" r:id="rId3"/>
    <p:sldId id="380" r:id="rId4"/>
    <p:sldId id="381" r:id="rId5"/>
    <p:sldId id="382" r:id="rId6"/>
    <p:sldId id="383" r:id="rId7"/>
    <p:sldId id="384" r:id="rId8"/>
    <p:sldId id="408" r:id="rId9"/>
    <p:sldId id="409" r:id="rId10"/>
    <p:sldId id="385" r:id="rId11"/>
    <p:sldId id="405" r:id="rId12"/>
    <p:sldId id="386" r:id="rId13"/>
    <p:sldId id="392" r:id="rId14"/>
    <p:sldId id="404" r:id="rId15"/>
    <p:sldId id="312" r:id="rId16"/>
    <p:sldId id="406" r:id="rId17"/>
    <p:sldId id="393" r:id="rId18"/>
    <p:sldId id="387" r:id="rId19"/>
    <p:sldId id="388" r:id="rId20"/>
    <p:sldId id="389" r:id="rId21"/>
    <p:sldId id="390" r:id="rId22"/>
    <p:sldId id="39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BB5"/>
    <a:srgbClr val="FF0000"/>
    <a:srgbClr val="EE12BF"/>
    <a:srgbClr val="E83618"/>
    <a:srgbClr val="CC3300"/>
    <a:srgbClr val="B8AD48"/>
    <a:srgbClr val="6A4076"/>
    <a:srgbClr val="00FF00"/>
    <a:srgbClr val="969696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 autoAdjust="0"/>
    <p:restoredTop sz="94660"/>
  </p:normalViewPr>
  <p:slideViewPr>
    <p:cSldViewPr>
      <p:cViewPr varScale="1">
        <p:scale>
          <a:sx n="87" d="100"/>
          <a:sy n="87" d="100"/>
        </p:scale>
        <p:origin x="150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67F0803-A7C8-4134-87E7-BC2B42B9B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0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9pPr>
          </a:lstStyle>
          <a:p>
            <a:fld id="{8CA1438E-8720-4BB7-9E3B-D49A4B73C1B8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549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22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8CD0464-D54A-4BD1-AF9C-64CF94075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180CF-154B-44D7-B2FE-40AAA8BF1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DB77D-444F-4993-9B8A-7829E566F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67A3A-AF68-43F1-9B5A-036B0CA72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458D7-E020-4B47-845C-38E8AD55E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426D0-C41B-41C5-AE54-EF25B99D0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9D1F6-5F24-42A3-B28B-AEAFE8A12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4A653-93E9-4987-B337-1C0A03B37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7DC64-78E9-4470-A0C8-5689FF908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ADB80-0F66-4FD0-AB5B-7CA321668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04D1A-F039-4E53-86D6-745EBCAA5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D3E98-68F8-41C7-BBE9-0643E2226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9C2A1-90B9-4A83-BB7F-C667E28CF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A3D52-6093-47FE-B23C-03A73B254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cs typeface="+mn-cs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cs typeface="+mn-cs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cs typeface="+mn-cs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cs typeface="+mn-cs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cs typeface="+mn-cs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cs typeface="+mn-cs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26247519-58D4-4416-BE9A-8E3666C11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14313"/>
            <a:ext cx="5486399" cy="1233487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SPECIES PROBLEMS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43969"/>
            <a:ext cx="8574088" cy="446643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World-wide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problem </a:t>
            </a:r>
          </a:p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open routes </a:t>
            </a:r>
          </a:p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U.S. costs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$137 billion dollars per year</a:t>
            </a:r>
          </a:p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Approximately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42%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Threatened or Endangered species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at risk due to non-native, invasive species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havoc in ecosystems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threaten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 diversity </a:t>
            </a:r>
          </a:p>
          <a:p>
            <a:endParaRPr lang="en-US" dirty="0" smtClean="0">
              <a:solidFill>
                <a:srgbClr val="0B0BB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B0BB5"/>
              </a:solidFill>
            </a:endParaRPr>
          </a:p>
        </p:txBody>
      </p:sp>
      <p:pic>
        <p:nvPicPr>
          <p:cNvPr id="4" name="WorldAirTraffic0-24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6400" y="214313"/>
            <a:ext cx="3600609" cy="201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14313"/>
            <a:ext cx="8867775" cy="146208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Tracking the Aquatic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Species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C:\Users\Karen\Pictures\1- INVASIVE SPECIES\Tracking the Invader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4" y="1981200"/>
            <a:ext cx="4780756" cy="205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Karen\Pictures\1- INVASIVE SPECIES\Invasive Specie Diagrams\Invasive Species Pathways &amp; Origin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67200"/>
            <a:ext cx="5490845" cy="2390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57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04887"/>
          </a:xfrm>
        </p:spPr>
        <p:txBody>
          <a:bodyPr/>
          <a:lstStyle/>
          <a:p>
            <a:r>
              <a:rPr lang="en-US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Species by State </a:t>
            </a:r>
            <a:endParaRPr lang="en-US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001000" cy="5000625"/>
          </a:xfrm>
        </p:spPr>
      </p:pic>
    </p:spTree>
    <p:extLst>
      <p:ext uri="{BB962C8B-B14F-4D97-AF65-F5344CB8AC3E}">
        <p14:creationId xmlns:p14="http://schemas.microsoft.com/office/powerpoint/2010/main" val="12697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4313"/>
            <a:ext cx="8715375" cy="146208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Invasion Process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32" y="2057400"/>
            <a:ext cx="7610310" cy="41148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53388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4648199" cy="1676399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</a:t>
            </a:r>
            <a:b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PROCESS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5943600" cy="1828801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St. Lawrence Seaway </a:t>
            </a:r>
            <a:r>
              <a:rPr lang="en-US" alt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common name for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system of canals</a:t>
            </a:r>
            <a:r>
              <a:rPr lang="en-US" altLang="en-US" sz="1600" b="1" dirty="0" smtClean="0">
                <a:solidFill>
                  <a:srgbClr val="B8AD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permits ocean-going vessels to travel from the Atlantic Ocean to the North American Great Lakes, as far as Lake Superior.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Niagara Falls </a:t>
            </a:r>
            <a:r>
              <a:rPr lang="en-US" alt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a major challenge – </a:t>
            </a:r>
            <a:r>
              <a:rPr lang="en-US" alt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Weland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Canal </a:t>
            </a:r>
            <a:r>
              <a:rPr lang="en-US" alt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lock system set up to bypass falls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Seaway opened in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1959 </a:t>
            </a:r>
            <a:r>
              <a:rPr lang="en-US" alt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</a:t>
            </a:r>
            <a:r>
              <a:rPr lang="en-US" alt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$470 million US dollars. </a:t>
            </a:r>
            <a:endParaRPr lang="en-US" alt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2000" dirty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2000" dirty="0" smtClean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2000" dirty="0" smtClean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4" y="3581400"/>
            <a:ext cx="6163635" cy="31838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905000"/>
            <a:ext cx="1683654" cy="2268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-125412"/>
            <a:ext cx="2388504" cy="1791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12" y="5150412"/>
            <a:ext cx="3214688" cy="93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0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 of St. Lawrence Seaway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17713"/>
            <a:ext cx="8802688" cy="4114800"/>
          </a:xfrm>
        </p:spPr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7030A0"/>
                </a:solidFill>
              </a:rPr>
              <a:t>The creation of the seaway also led to the introduction of </a:t>
            </a:r>
            <a:r>
              <a:rPr lang="en-US" altLang="en-US" sz="2400" b="1" dirty="0">
                <a:solidFill>
                  <a:srgbClr val="00B050"/>
                </a:solidFill>
              </a:rPr>
              <a:t>foreign species </a:t>
            </a:r>
            <a:r>
              <a:rPr lang="en-US" altLang="en-US" sz="2400" b="1" dirty="0">
                <a:solidFill>
                  <a:srgbClr val="7030A0"/>
                </a:solidFill>
              </a:rPr>
              <a:t>of aquatic animals, including the </a:t>
            </a:r>
            <a:r>
              <a:rPr lang="en-US" altLang="en-US" sz="2400" b="1" dirty="0">
                <a:solidFill>
                  <a:srgbClr val="FF0000"/>
                </a:solidFill>
              </a:rPr>
              <a:t>sea lamprey</a:t>
            </a:r>
            <a:r>
              <a:rPr lang="en-US" altLang="en-US" sz="2400" b="1" dirty="0">
                <a:solidFill>
                  <a:srgbClr val="7030A0"/>
                </a:solidFill>
              </a:rPr>
              <a:t>, </a:t>
            </a:r>
            <a:r>
              <a:rPr lang="en-US" altLang="en-US" sz="2400" b="1" dirty="0">
                <a:solidFill>
                  <a:srgbClr val="FF0000"/>
                </a:solidFill>
              </a:rPr>
              <a:t>alewife</a:t>
            </a:r>
            <a:r>
              <a:rPr lang="en-US" altLang="en-US" sz="2400" b="1" dirty="0">
                <a:solidFill>
                  <a:srgbClr val="7030A0"/>
                </a:solidFill>
              </a:rPr>
              <a:t>, and the </a:t>
            </a:r>
            <a:r>
              <a:rPr lang="en-US" altLang="en-US" sz="2400" b="1" dirty="0">
                <a:solidFill>
                  <a:srgbClr val="FF0000"/>
                </a:solidFill>
              </a:rPr>
              <a:t>zebra mussel</a:t>
            </a:r>
            <a:r>
              <a:rPr lang="en-US" altLang="en-US" sz="2400" b="1" dirty="0">
                <a:solidFill>
                  <a:srgbClr val="7030A0"/>
                </a:solidFill>
              </a:rPr>
              <a:t> as well as plant species </a:t>
            </a:r>
            <a:r>
              <a:rPr lang="en-US" altLang="en-US" sz="2400" b="1" dirty="0" smtClean="0">
                <a:solidFill>
                  <a:srgbClr val="7030A0"/>
                </a:solidFill>
              </a:rPr>
              <a:t>into </a:t>
            </a:r>
            <a:r>
              <a:rPr lang="en-US" altLang="en-US" sz="2400" b="1" dirty="0">
                <a:solidFill>
                  <a:srgbClr val="7030A0"/>
                </a:solidFill>
              </a:rPr>
              <a:t>the Great Lakes Basin. </a:t>
            </a:r>
            <a:endParaRPr lang="en-US" altLang="en-US" sz="2400" b="1" dirty="0" smtClean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2400" b="1" dirty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2400" b="1" dirty="0" smtClean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2400" b="1" dirty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2400" b="1" dirty="0" smtClean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2400" b="1" dirty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7030A0"/>
                </a:solidFill>
              </a:rPr>
              <a:t>These organisms were </a:t>
            </a:r>
            <a:r>
              <a:rPr lang="en-US" altLang="en-US" sz="2400" b="1" dirty="0">
                <a:solidFill>
                  <a:srgbClr val="FF0000"/>
                </a:solidFill>
              </a:rPr>
              <a:t>introduced</a:t>
            </a:r>
            <a:r>
              <a:rPr lang="en-US" altLang="en-US" sz="2400" b="1" dirty="0">
                <a:solidFill>
                  <a:srgbClr val="7030A0"/>
                </a:solidFill>
              </a:rPr>
              <a:t> via </a:t>
            </a:r>
            <a:r>
              <a:rPr lang="en-US" altLang="en-US" sz="2400" b="1" dirty="0">
                <a:solidFill>
                  <a:srgbClr val="FF0000"/>
                </a:solidFill>
              </a:rPr>
              <a:t>ballast water </a:t>
            </a:r>
            <a:r>
              <a:rPr lang="en-US" altLang="en-US" sz="2400" b="1" dirty="0">
                <a:solidFill>
                  <a:srgbClr val="7030A0"/>
                </a:solidFill>
              </a:rPr>
              <a:t>from oceanic vessels.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43" y="3657600"/>
            <a:ext cx="1348597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114800"/>
            <a:ext cx="3535246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87" y="4095750"/>
            <a:ext cx="2155741" cy="1424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524" y="5105400"/>
            <a:ext cx="713204" cy="48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624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Ballast </a:t>
            </a:r>
            <a:r>
              <a:rPr lang="en-US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Water Problem </a:t>
            </a:r>
            <a:endParaRPr lang="en-US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6029278" cy="487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336942"/>
            <a:ext cx="2605474" cy="1711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114800"/>
            <a:ext cx="2438400" cy="15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Zebra Mussel Spread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82585"/>
            <a:ext cx="3200400" cy="21820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82585"/>
            <a:ext cx="3333750" cy="2269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470861"/>
            <a:ext cx="3200400" cy="2178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380071"/>
            <a:ext cx="3333750" cy="226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4313"/>
            <a:ext cx="8791575" cy="146208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Species 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Great Lakes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Time series of aquatic invaders discovered in the Great Lakes since 18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6705600" cy="42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5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4313"/>
            <a:ext cx="8639175" cy="146208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 of 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Species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C:\Users\Karen\Pictures\1- INVASIVE SPECIES\Invasive Specie Diagrams\Invasive Species Characteristic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9342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7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4313"/>
            <a:ext cx="8715375" cy="108108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Invasion Curve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C:\Users\Karen\Pictures\1- INVASIVE SPECIES\Invasive Specie Diagrams\Invasion Curv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70104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1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Terminology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pPr lvl="0" fontAlgn="auto" hangingPunct="1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Native</a:t>
            </a:r>
            <a:r>
              <a:rPr lang="en-US" sz="2000" b="1" dirty="0">
                <a:solidFill>
                  <a:srgbClr val="B8AD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rgbClr val="6A40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0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 found within its natural range </a:t>
            </a:r>
          </a:p>
          <a:p>
            <a:pPr lvl="0" fontAlgn="auto" hangingPunct="1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Non-native (introduced, alien, exotic, non-indigenous) </a:t>
            </a:r>
            <a:r>
              <a:rPr lang="en-US" sz="20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 species living outside it native distribution range which has arrived there by human activity either deliberate or accidental. </a:t>
            </a:r>
          </a:p>
          <a:p>
            <a:pPr lvl="1" fontAlgn="auto" hangingPunct="1"/>
            <a:r>
              <a:rPr lang="en-US" sz="2000" b="1" i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</a:t>
            </a:r>
            <a:r>
              <a:rPr lang="en-US" sz="20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non-native, introduced, exotic, non-indigenous and alien are often used interchangeably.  </a:t>
            </a:r>
          </a:p>
          <a:p>
            <a:pPr lvl="0" fontAlgn="auto" hangingPunct="1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Feral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(released pets, livestock and game animals) </a:t>
            </a:r>
            <a:r>
              <a:rPr lang="en-US" sz="2000" b="1" i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0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animal living in the wild but descended from domesticated individuals </a:t>
            </a:r>
          </a:p>
          <a:p>
            <a:pPr lvl="0" fontAlgn="auto" hangingPunct="1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commensal or subsidized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(out of control natives) </a:t>
            </a:r>
            <a:r>
              <a:rPr lang="en-US" sz="2000" b="1" i="1" dirty="0">
                <a:solidFill>
                  <a:srgbClr val="6A40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en-US" sz="20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native species that benefit from our land use (disturbance)</a:t>
            </a:r>
          </a:p>
          <a:p>
            <a:pPr lvl="0" fontAlgn="auto" hangingPunct="1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species </a:t>
            </a:r>
            <a:r>
              <a:rPr lang="en-US" sz="20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species that spread subsequent to establishment usually at some </a:t>
            </a:r>
            <a:r>
              <a:rPr lang="en-US" sz="20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cost.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definition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an alien species whose introduction does or is likely to cause economic </a:t>
            </a:r>
            <a:r>
              <a:rPr lang="en-US" sz="20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environmental </a:t>
            </a:r>
            <a:r>
              <a:rPr lang="en-US" sz="20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 or harm to human health.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2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4313"/>
            <a:ext cx="8410575" cy="146208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for the 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of Invasive Species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1"/>
            <a:ext cx="7924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Methods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458200" cy="4227513"/>
          </a:xfrm>
        </p:spPr>
        <p:txBody>
          <a:bodyPr/>
          <a:lstStyle/>
          <a:p>
            <a:pPr lvl="0" fontAlgn="auto" hangingPunct="1"/>
            <a:r>
              <a:rPr lang="en-US" sz="2800" b="1" dirty="0" smtClean="0">
                <a:solidFill>
                  <a:srgbClr val="E8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</a:t>
            </a:r>
          </a:p>
          <a:p>
            <a:pPr lvl="0" fontAlgn="auto" hangingPunct="1"/>
            <a:r>
              <a:rPr lang="en-US" sz="2800" b="1" dirty="0" smtClean="0">
                <a:solidFill>
                  <a:srgbClr val="E8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Eradicating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invaders soon after invasion </a:t>
            </a:r>
          </a:p>
          <a:p>
            <a:pPr lvl="0"/>
            <a:r>
              <a:rPr lang="en-US" sz="2800" b="1" dirty="0" smtClean="0">
                <a:solidFill>
                  <a:srgbClr val="E8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(manual &amp; mechanical) </a:t>
            </a:r>
          </a:p>
          <a:p>
            <a:pPr lvl="0" fontAlgn="auto" hangingPunct="1"/>
            <a:r>
              <a:rPr lang="en-US" sz="2800" b="1" dirty="0" smtClean="0">
                <a:solidFill>
                  <a:srgbClr val="E8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Ecosystem Management </a:t>
            </a:r>
          </a:p>
          <a:p>
            <a:pPr lvl="0" fontAlgn="auto"/>
            <a:r>
              <a:rPr lang="en-US" sz="2800" b="1" dirty="0" smtClean="0">
                <a:solidFill>
                  <a:srgbClr val="E8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 – </a:t>
            </a:r>
            <a:r>
              <a:rPr lang="en-US" sz="2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enemies </a:t>
            </a:r>
          </a:p>
          <a:p>
            <a:pPr lvl="0" fontAlgn="auto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pesticides 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fontAlgn="auto" hangingPunct="1"/>
            <a:r>
              <a:rPr lang="en-US" sz="2800" b="1" dirty="0" smtClean="0">
                <a:solidFill>
                  <a:srgbClr val="E8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</a:t>
            </a:r>
            <a:r>
              <a:rPr lang="en-US" sz="2800" b="1" dirty="0">
                <a:solidFill>
                  <a:srgbClr val="E8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Pest Management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 a combination of methods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OFTEN MOST EFFECTIVE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86775" cy="146208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 Effects </a:t>
            </a:r>
            <a:br>
              <a:rPr lang="en-US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Control Methods </a:t>
            </a:r>
            <a:endParaRPr lang="en-US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574088" cy="4038600"/>
          </a:xfrm>
        </p:spPr>
        <p:txBody>
          <a:bodyPr/>
          <a:lstStyle/>
          <a:p>
            <a:pPr lvl="0" fontAlgn="auto" hangingPunct="1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species can become invasive</a:t>
            </a:r>
          </a:p>
          <a:p>
            <a:pPr lvl="0" fontAlgn="auto" hangingPunct="1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kill native species </a:t>
            </a:r>
          </a:p>
          <a:p>
            <a:pPr lvl="0" fontAlgn="auto" hangingPunct="1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miss removing some of the invasive species</a:t>
            </a:r>
          </a:p>
          <a:p>
            <a:pPr lvl="0" fontAlgn="auto" hangingPunct="1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apathy and lack of awareness</a:t>
            </a:r>
            <a:r>
              <a:rPr lang="en-US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dirty="0">
              <a:solidFill>
                <a:srgbClr val="B8AD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7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157287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Situation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C:\Users\Karen\Pictures\1- INVASIVE SPECIES\Invasive Specie Diagrams\Invasive Species Mode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77724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08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0488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of Invasion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269288" cy="4648200"/>
          </a:xfrm>
        </p:spPr>
        <p:txBody>
          <a:bodyPr/>
          <a:lstStyle/>
          <a:p>
            <a:pPr lvl="0" fontAlgn="auto" hangingPunct="1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Introduced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result of human activity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6A40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4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estimated</a:t>
            </a:r>
            <a:r>
              <a:rPr lang="en-US" sz="2400" b="1" dirty="0">
                <a:solidFill>
                  <a:srgbClr val="6A40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50,000 exotic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organisms </a:t>
            </a:r>
            <a:r>
              <a:rPr lang="en-US" sz="24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released in US every year – globalization has increased individual and commercial long distance travel and trade resulting in the altering of important waterways</a:t>
            </a:r>
            <a:r>
              <a:rPr lang="en-US" sz="2400" b="1" dirty="0">
                <a:solidFill>
                  <a:srgbClr val="6A40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Non-native species </a:t>
            </a:r>
            <a:r>
              <a:rPr lang="en-US" sz="24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introduced as a result </a:t>
            </a:r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some </a:t>
            </a:r>
            <a:r>
              <a:rPr lang="en-US" sz="24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 become</a:t>
            </a:r>
            <a:r>
              <a:rPr lang="en-US" sz="2400" b="1" dirty="0">
                <a:solidFill>
                  <a:srgbClr val="6A40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species.  </a:t>
            </a:r>
          </a:p>
          <a:p>
            <a:pPr lvl="0" fontAlgn="auto" hangingPunct="1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 Rule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/>
              <a:t>– </a:t>
            </a:r>
            <a:r>
              <a:rPr lang="en-US" sz="24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en-US" sz="2400" b="1" dirty="0">
                <a:solidFill>
                  <a:srgbClr val="6A40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 </a:t>
            </a:r>
            <a:r>
              <a:rPr lang="en-US" sz="24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introduced exotics will live at all due to wrong climate, food availability and other factors; of the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 </a:t>
            </a:r>
            <a:r>
              <a:rPr lang="en-US" sz="24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live, only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 </a:t>
            </a:r>
            <a:r>
              <a:rPr lang="en-US" sz="24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actually breed and become </a:t>
            </a:r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</a:t>
            </a:r>
            <a:r>
              <a:rPr lang="en-US" sz="24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EPA estimates.</a:t>
            </a:r>
            <a:r>
              <a:rPr lang="en-US" sz="2400" b="1" dirty="0" smtClean="0">
                <a:solidFill>
                  <a:srgbClr val="EE12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6,500 established invasive species </a:t>
            </a:r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U.S. (USGS)</a:t>
            </a:r>
            <a:endParaRPr lang="en-US" dirty="0">
              <a:solidFill>
                <a:srgbClr val="0B0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4313"/>
            <a:ext cx="8410575" cy="115728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Vectors or Modes for Invasion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C:\Users\Karen\Pictures\1- INVASIVE SPECIES\Invasive Specie Diagrams\Invasive Species Pathway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53440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9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4313"/>
            <a:ext cx="8334375" cy="108108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Intentional Release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447800"/>
            <a:ext cx="8269288" cy="5257799"/>
          </a:xfrm>
        </p:spPr>
        <p:txBody>
          <a:bodyPr/>
          <a:lstStyle/>
          <a:p>
            <a:pPr lvl="0" fontAlgn="auto" hangingPunct="1"/>
            <a:r>
              <a:rPr lang="en-US" sz="1600" b="1" dirty="0" smtClean="0">
                <a:solidFill>
                  <a:srgbClr val="B8AD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Intentional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Release- </a:t>
            </a:r>
            <a:r>
              <a:rPr lang="en-US" sz="16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 of  Target Species into the Environment </a:t>
            </a:r>
          </a:p>
          <a:p>
            <a:pPr lvl="1" fontAlgn="auto" hangingPunct="1"/>
            <a:r>
              <a:rPr lang="en-US" sz="16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Purposes </a:t>
            </a:r>
            <a:r>
              <a:rPr 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nutria</a:t>
            </a:r>
            <a:r>
              <a:rPr 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fontAlgn="auto" hangingPunct="1"/>
            <a:r>
              <a:rPr lang="en-US" sz="16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 for Agriculture</a:t>
            </a:r>
          </a:p>
          <a:p>
            <a:pPr lvl="1" fontAlgn="auto" hangingPunct="1"/>
            <a:r>
              <a:rPr lang="en-US" sz="16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 for Forestry</a:t>
            </a:r>
          </a:p>
          <a:p>
            <a:pPr lvl="1" fontAlgn="auto" hangingPunct="1"/>
            <a:r>
              <a:rPr lang="en-US" sz="16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 for Soil Improvements </a:t>
            </a:r>
            <a:r>
              <a:rPr 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 suppression, erosion control</a:t>
            </a:r>
          </a:p>
          <a:p>
            <a:pPr lvl="1" fontAlgn="auto" hangingPunct="1"/>
            <a:r>
              <a:rPr lang="en-US" sz="16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Aesthetic reasons </a:t>
            </a:r>
            <a:r>
              <a:rPr 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honeysuckle, purple loosestrife </a:t>
            </a:r>
          </a:p>
          <a:p>
            <a:pPr lvl="1" fontAlgn="auto" hangingPunct="1"/>
            <a:r>
              <a:rPr lang="en-US" sz="16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Ornamental Plants</a:t>
            </a:r>
          </a:p>
          <a:p>
            <a:pPr lvl="1" fontAlgn="auto" hangingPunct="1"/>
            <a:r>
              <a:rPr lang="en-US" sz="16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Purposes </a:t>
            </a:r>
            <a:r>
              <a:rPr 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starlings, Asian Shore crabs </a:t>
            </a:r>
          </a:p>
          <a:p>
            <a:pPr lvl="1" fontAlgn="auto" hangingPunct="1"/>
            <a:r>
              <a:rPr lang="en-US" sz="16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Birds and Mammals for Hunting</a:t>
            </a:r>
          </a:p>
          <a:p>
            <a:pPr lvl="1" fontAlgn="auto" hangingPunct="1"/>
            <a:r>
              <a:rPr lang="en-US" sz="16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Misguided Environmental Projects </a:t>
            </a:r>
            <a:r>
              <a:rPr 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Kudzu, Multiflora rose </a:t>
            </a:r>
          </a:p>
          <a:p>
            <a:pPr lvl="1" fontAlgn="auto" hangingPunct="1"/>
            <a:r>
              <a:rPr lang="en-US" sz="16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 </a:t>
            </a:r>
            <a:r>
              <a:rPr lang="en-US" sz="16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</a:t>
            </a:r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species intended as controls become invasive </a:t>
            </a:r>
            <a:endParaRPr lang="en-US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auto" hangingPunct="1"/>
            <a:r>
              <a:rPr lang="en-US" sz="16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Released Pets and Pet Trade</a:t>
            </a:r>
          </a:p>
          <a:p>
            <a:pPr lvl="1" fontAlgn="auto"/>
            <a:r>
              <a:rPr lang="en-US" sz="16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Naturalization societies</a:t>
            </a:r>
          </a:p>
          <a:p>
            <a:pPr lvl="1" fontAlgn="auto" hangingPunct="1"/>
            <a:r>
              <a:rPr lang="en-US" sz="16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Shakespeare fans – </a:t>
            </a:r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to release all birds mentioned in works of Shakespeare – 12 birds released including European Starling </a:t>
            </a:r>
          </a:p>
          <a:p>
            <a:pPr lvl="1" fontAlgn="auto" hangingPunct="1"/>
            <a:r>
              <a:rPr lang="en-US" sz="16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Domestic animals</a:t>
            </a:r>
          </a:p>
          <a:p>
            <a:pPr lvl="1" fontAlgn="auto" hangingPunct="1"/>
            <a:r>
              <a:rPr lang="en-US" sz="16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 of lab animals or plants </a:t>
            </a:r>
            <a:r>
              <a:rPr 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science teachers and researchers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93037" cy="115728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Accidental Release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269288" cy="5410200"/>
          </a:xfrm>
        </p:spPr>
        <p:txBody>
          <a:bodyPr/>
          <a:lstStyle/>
          <a:p>
            <a:pPr marL="0" lvl="0" indent="0" fontAlgn="auto" hangingPunct="1">
              <a:buNone/>
            </a:pPr>
            <a:r>
              <a:rPr lang="en-US" sz="1800" b="1" dirty="0" smtClean="0">
                <a:solidFill>
                  <a:srgbClr val="B8AD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Accidental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Releases </a:t>
            </a:r>
            <a:r>
              <a:rPr lang="en-US" sz="1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Release of Non-Target Species </a:t>
            </a:r>
          </a:p>
          <a:p>
            <a:pPr lvl="0" fontAlgn="auto"/>
            <a:r>
              <a:rPr lang="en-US" sz="1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Ballast water in ships 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(Green crab, Zebra Mussel, Comb Jellyfish) </a:t>
            </a:r>
          </a:p>
          <a:p>
            <a:pPr fontAlgn="auto"/>
            <a:r>
              <a:rPr lang="en-US" sz="1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Canals – </a:t>
            </a:r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St. Lawrence River &amp; Great Lake system </a:t>
            </a:r>
            <a:endParaRPr lang="en-US" sz="1800" b="1" dirty="0">
              <a:solidFill>
                <a:srgbClr val="6A40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fontAlgn="auto"/>
            <a:r>
              <a:rPr lang="en-US" sz="1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Timber </a:t>
            </a:r>
            <a:r>
              <a:rPr lang="en-US" sz="1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unprocessed wood</a:t>
            </a:r>
          </a:p>
          <a:p>
            <a:pPr lvl="0" fontAlgn="auto"/>
            <a:r>
              <a:rPr lang="en-US" sz="1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Accident release of organisms – 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gypsy moth, “Killer” African bees </a:t>
            </a:r>
          </a:p>
          <a:p>
            <a:pPr lvl="0" fontAlgn="auto"/>
            <a:r>
              <a:rPr lang="en-US" sz="1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Contaminants of Seed Stock</a:t>
            </a:r>
          </a:p>
          <a:p>
            <a:pPr lvl="0" fontAlgn="auto"/>
            <a:r>
              <a:rPr lang="en-US" sz="1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 Shipments</a:t>
            </a:r>
          </a:p>
          <a:p>
            <a:pPr lvl="0" fontAlgn="auto"/>
            <a:r>
              <a:rPr lang="en-US" sz="1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 in packing material 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(European Green Crab to CA, Horned Asian Beetle)</a:t>
            </a:r>
          </a:p>
          <a:p>
            <a:pPr lvl="0" fontAlgn="auto"/>
            <a:r>
              <a:rPr lang="en-US" sz="1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By-pass natural barriers </a:t>
            </a:r>
          </a:p>
          <a:p>
            <a:pPr lvl="0" fontAlgn="auto"/>
            <a:r>
              <a:rPr lang="en-US" sz="1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Cars and Planes</a:t>
            </a:r>
            <a:endParaRPr lang="en-US" sz="1800" b="1" dirty="0">
              <a:solidFill>
                <a:srgbClr val="0B0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fontAlgn="auto"/>
            <a:r>
              <a:rPr lang="en-US" sz="1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Tourists</a:t>
            </a:r>
            <a:r>
              <a:rPr lang="en-US" sz="1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Luggage</a:t>
            </a:r>
          </a:p>
          <a:p>
            <a:pPr lvl="0" fontAlgn="auto"/>
            <a:r>
              <a:rPr lang="en-US" sz="1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Hitchhikers </a:t>
            </a:r>
            <a:r>
              <a:rPr lang="en-US" sz="1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Packing Material, Cargo</a:t>
            </a:r>
          </a:p>
          <a:p>
            <a:pPr lvl="0" fontAlgn="auto"/>
            <a:r>
              <a:rPr lang="en-US" sz="1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Contaminants </a:t>
            </a:r>
            <a:r>
              <a:rPr lang="en-US" sz="1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Hitchhikers with Produce</a:t>
            </a:r>
          </a:p>
          <a:p>
            <a:pPr lvl="0" fontAlgn="auto"/>
            <a:r>
              <a:rPr lang="en-US" sz="1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Contaminants </a:t>
            </a:r>
            <a:r>
              <a:rPr lang="en-US" sz="1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Hitchhikers with Ornamental Plants</a:t>
            </a:r>
          </a:p>
          <a:p>
            <a:r>
              <a:rPr lang="en-US" sz="1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Contaminants </a:t>
            </a:r>
            <a:r>
              <a:rPr lang="en-US" sz="1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Hitchhikers with Aquaculture</a:t>
            </a:r>
          </a:p>
        </p:txBody>
      </p:sp>
    </p:spTree>
    <p:extLst>
      <p:ext uri="{BB962C8B-B14F-4D97-AF65-F5344CB8AC3E}">
        <p14:creationId xmlns:p14="http://schemas.microsoft.com/office/powerpoint/2010/main" val="5588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of Invasive Species 	on Ecosystems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7713"/>
            <a:ext cx="8497888" cy="4114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competition </a:t>
            </a: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native species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species diversity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</a:t>
            </a:r>
            <a:r>
              <a:rPr lang="en-US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ause native species to become endangered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Short-circuit interactions </a:t>
            </a: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natural communities &amp; disrupt natural food web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 entire ecosystem functions </a:t>
            </a: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water availability and nutrient cycle </a:t>
            </a:r>
          </a:p>
          <a:p>
            <a:endParaRPr lang="en-US" b="1" dirty="0">
              <a:solidFill>
                <a:srgbClr val="0B0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5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14313"/>
            <a:ext cx="7419975" cy="1309687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EFFECTS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17712"/>
            <a:ext cx="8421688" cy="468788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Billions of dollars </a:t>
            </a: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damage to forests</a:t>
            </a:r>
            <a:r>
              <a:rPr lang="en-US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property </a:t>
            </a: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</a:t>
            </a:r>
            <a:r>
              <a:rPr lang="en-US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agricultural productivity, public </a:t>
            </a: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utility </a:t>
            </a:r>
            <a:r>
              <a:rPr lang="en-US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operations, native fisheries, </a:t>
            </a: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tourism</a:t>
            </a:r>
            <a:r>
              <a:rPr lang="en-US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outdoor recreation</a:t>
            </a:r>
            <a:endParaRPr lang="en-US" b="1" dirty="0" smtClean="0">
              <a:solidFill>
                <a:srgbClr val="0B0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Billions of dollars </a:t>
            </a: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programs by federal and state agencies to control invasive species </a:t>
            </a:r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137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billion </a:t>
            </a: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damages per year</a:t>
            </a:r>
            <a:endParaRPr lang="en-US" b="1" dirty="0">
              <a:solidFill>
                <a:srgbClr val="0B0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28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1812</TotalTime>
  <Words>728</Words>
  <Application>Microsoft Office PowerPoint</Application>
  <PresentationFormat>On-screen Show (4:3)</PresentationFormat>
  <Paragraphs>98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Comic Sans MS</vt:lpstr>
      <vt:lpstr>Tahoma</vt:lpstr>
      <vt:lpstr>Times New Roman</vt:lpstr>
      <vt:lpstr>Wingdings</vt:lpstr>
      <vt:lpstr>Blends</vt:lpstr>
      <vt:lpstr>INVASIVE SPECIES PROBLEMS</vt:lpstr>
      <vt:lpstr>Terminology </vt:lpstr>
      <vt:lpstr>Overview of Situation </vt:lpstr>
      <vt:lpstr>Causes of Invasion </vt:lpstr>
      <vt:lpstr>Vectors or Modes for Invasion </vt:lpstr>
      <vt:lpstr>Intentional Release </vt:lpstr>
      <vt:lpstr>Accidental Release </vt:lpstr>
      <vt:lpstr>Effects of Invasive Species  on Ecosystems</vt:lpstr>
      <vt:lpstr>ECONOMIC EFFECTS </vt:lpstr>
      <vt:lpstr>Tracking the Aquatic Invasive Species</vt:lpstr>
      <vt:lpstr>Invasive Species by State </vt:lpstr>
      <vt:lpstr>Invasion Process </vt:lpstr>
      <vt:lpstr>EXAMPLE OF  INVASIVE PROCESS </vt:lpstr>
      <vt:lpstr>Result of St. Lawrence Seaway</vt:lpstr>
      <vt:lpstr>PowerPoint Presentation</vt:lpstr>
      <vt:lpstr>Zebra Mussel Spread </vt:lpstr>
      <vt:lpstr>Invasive Species  Increase in Great Lakes </vt:lpstr>
      <vt:lpstr>Characteristics of  Invasive Species </vt:lpstr>
      <vt:lpstr>Invasion Curve </vt:lpstr>
      <vt:lpstr>Timing for the  Control of Invasive Species </vt:lpstr>
      <vt:lpstr>Control Methods </vt:lpstr>
      <vt:lpstr>Side Effects  of Control Methods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KarenLancour</dc:creator>
  <cp:lastModifiedBy>Eric Shen</cp:lastModifiedBy>
  <cp:revision>132</cp:revision>
  <dcterms:created xsi:type="dcterms:W3CDTF">1601-01-01T00:00:00Z</dcterms:created>
  <dcterms:modified xsi:type="dcterms:W3CDTF">2015-10-17T18:08:59Z</dcterms:modified>
</cp:coreProperties>
</file>