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5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3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4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3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D1CB-5AC2-4DDD-9EBE-E6291A09E51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C590-0F78-46DA-A7E7-C985A9817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3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Inv. Species </a:t>
            </a:r>
            <a:r>
              <a:rPr lang="en-US" smtClean="0"/>
              <a:t>– Aquatics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6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Green Crab </a:t>
            </a:r>
            <a:r>
              <a:rPr lang="en-US" i="1" dirty="0" err="1" smtClean="0"/>
              <a:t>Carcinus</a:t>
            </a:r>
            <a:r>
              <a:rPr lang="en-US" i="1" dirty="0" smtClean="0"/>
              <a:t> </a:t>
            </a:r>
            <a:r>
              <a:rPr lang="en-US" i="1" dirty="0" err="1" smtClean="0"/>
              <a:t>maenas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always green (can be brown/red/grey)</a:t>
            </a:r>
          </a:p>
          <a:p>
            <a:r>
              <a:rPr lang="en-US" dirty="0" smtClean="0"/>
              <a:t>5 “teeth” on each side of eyes</a:t>
            </a:r>
          </a:p>
          <a:p>
            <a:r>
              <a:rPr lang="en-US" dirty="0" smtClean="0"/>
              <a:t>3 “teeth” between the eyes</a:t>
            </a:r>
          </a:p>
          <a:p>
            <a:endParaRPr lang="en-US" dirty="0"/>
          </a:p>
          <a:p>
            <a:r>
              <a:rPr lang="en-US" dirty="0" smtClean="0"/>
              <a:t>Not in great lakes</a:t>
            </a:r>
          </a:p>
          <a:p>
            <a:r>
              <a:rPr lang="en-US" dirty="0" smtClean="0"/>
              <a:t>Does crab things to disrupt ecosystem</a:t>
            </a:r>
          </a:p>
          <a:p>
            <a:r>
              <a:rPr lang="en-US" dirty="0" smtClean="0"/>
              <a:t>Blue crab &gt; Green crab</a:t>
            </a:r>
          </a:p>
          <a:p>
            <a:r>
              <a:rPr lang="en-US" dirty="0" smtClean="0"/>
              <a:t>A bounty was placed as a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31" y="1825625"/>
            <a:ext cx="2484197" cy="18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4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Lionfish </a:t>
            </a:r>
            <a:r>
              <a:rPr lang="en-US" i="1" dirty="0" err="1" smtClean="0"/>
              <a:t>Pterois</a:t>
            </a:r>
            <a:r>
              <a:rPr lang="en-US" i="1" dirty="0" smtClean="0"/>
              <a:t> </a:t>
            </a:r>
            <a:r>
              <a:rPr lang="en-US" i="1" dirty="0" err="1" smtClean="0"/>
              <a:t>volitans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C’mon</a:t>
            </a:r>
          </a:p>
          <a:p>
            <a:endParaRPr lang="en-US" dirty="0"/>
          </a:p>
          <a:p>
            <a:r>
              <a:rPr lang="en-US" dirty="0" smtClean="0"/>
              <a:t>Not in the U.S.</a:t>
            </a:r>
          </a:p>
          <a:p>
            <a:r>
              <a:rPr lang="en-US" dirty="0" smtClean="0"/>
              <a:t>Like most invasive fish, they eat anything and eat a lot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Pterois volitans Manado-e 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9" y="1354282"/>
            <a:ext cx="2683774" cy="19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1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Snakehead </a:t>
            </a:r>
            <a:r>
              <a:rPr lang="en-US" i="1" dirty="0" err="1" smtClean="0"/>
              <a:t>Channa</a:t>
            </a:r>
            <a:r>
              <a:rPr lang="en-US" i="1" dirty="0" smtClean="0"/>
              <a:t> </a:t>
            </a:r>
            <a:r>
              <a:rPr lang="en-US" i="1" dirty="0" err="1" smtClean="0"/>
              <a:t>argus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49-50 rays along the top, 31-32 along the bottom</a:t>
            </a:r>
          </a:p>
          <a:p>
            <a:r>
              <a:rPr lang="en-US" dirty="0" smtClean="0"/>
              <a:t>Head shape</a:t>
            </a:r>
          </a:p>
          <a:p>
            <a:endParaRPr lang="en-US" dirty="0"/>
          </a:p>
          <a:p>
            <a:r>
              <a:rPr lang="en-US" dirty="0" smtClean="0"/>
              <a:t>Close to the Great Lakes</a:t>
            </a:r>
          </a:p>
          <a:p>
            <a:r>
              <a:rPr lang="en-US" dirty="0" smtClean="0"/>
              <a:t>Top-level predator</a:t>
            </a:r>
          </a:p>
          <a:p>
            <a:r>
              <a:rPr lang="en-US" dirty="0" smtClean="0"/>
              <a:t>Introduced as a </a:t>
            </a:r>
            <a:r>
              <a:rPr lang="en-US" dirty="0" err="1" smtClean="0"/>
              <a:t>foodfish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373" y="2574781"/>
            <a:ext cx="4142509" cy="1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Zealand Mud Snail </a:t>
            </a:r>
            <a:r>
              <a:rPr lang="en-US" sz="3600" i="1" dirty="0" err="1" smtClean="0"/>
              <a:t>Potamopyrgus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antipodarum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snail!</a:t>
            </a:r>
          </a:p>
          <a:p>
            <a:endParaRPr lang="en-US" dirty="0" smtClean="0"/>
          </a:p>
          <a:p>
            <a:r>
              <a:rPr lang="en-US" dirty="0" smtClean="0"/>
              <a:t>Huge problem in the Great Lakes</a:t>
            </a:r>
            <a:endParaRPr lang="en-US" dirty="0"/>
          </a:p>
          <a:p>
            <a:r>
              <a:rPr lang="en-US" dirty="0" smtClean="0"/>
              <a:t>In native habitats, populations are controlled by a</a:t>
            </a:r>
          </a:p>
          <a:p>
            <a:pPr marL="0" indent="0">
              <a:buNone/>
            </a:pPr>
            <a:r>
              <a:rPr lang="en-US" dirty="0" smtClean="0"/>
              <a:t>   parasite that sterilizes snails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1690688"/>
            <a:ext cx="2095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Nutria </a:t>
            </a:r>
            <a:r>
              <a:rPr lang="en-US" i="1" dirty="0" err="1" smtClean="0"/>
              <a:t>Myocastor</a:t>
            </a:r>
            <a:r>
              <a:rPr lang="en-US" i="1" dirty="0" smtClean="0"/>
              <a:t> coypus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Commonly called a “Coypu”</a:t>
            </a:r>
          </a:p>
          <a:p>
            <a:r>
              <a:rPr lang="en-US" dirty="0" smtClean="0"/>
              <a:t>Imported for its fur. No one wants its fur anymore</a:t>
            </a:r>
          </a:p>
          <a:p>
            <a:r>
              <a:rPr lang="en-US" dirty="0" smtClean="0"/>
              <a:t>Not in the Great Lakes</a:t>
            </a:r>
          </a:p>
          <a:p>
            <a:r>
              <a:rPr lang="en-US" dirty="0" smtClean="0"/>
              <a:t>Basically, they eat everything in wetlands</a:t>
            </a:r>
          </a:p>
          <a:p>
            <a:r>
              <a:rPr lang="en-US" dirty="0" smtClean="0"/>
              <a:t>Planting more wetland things (very stupid) and harvesting nutria </a:t>
            </a:r>
            <a:r>
              <a:rPr lang="en-US" dirty="0" err="1" smtClean="0"/>
              <a:t>o.o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18" y="1142207"/>
            <a:ext cx="3290454" cy="21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Quagga Mussel </a:t>
            </a:r>
            <a:r>
              <a:rPr lang="en-US" i="1" dirty="0" err="1" smtClean="0"/>
              <a:t>Dreissena</a:t>
            </a:r>
            <a:r>
              <a:rPr lang="en-US" i="1" dirty="0" smtClean="0"/>
              <a:t> </a:t>
            </a:r>
            <a:r>
              <a:rPr lang="en-US" i="1" dirty="0" err="1" smtClean="0"/>
              <a:t>bugensis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Striped/zig-zag shell</a:t>
            </a:r>
          </a:p>
          <a:p>
            <a:r>
              <a:rPr lang="en-US" dirty="0" smtClean="0"/>
              <a:t>Pale colored on the edge of the </a:t>
            </a:r>
            <a:r>
              <a:rPr lang="en-US" dirty="0" smtClean="0"/>
              <a:t>shell</a:t>
            </a:r>
          </a:p>
          <a:p>
            <a:r>
              <a:rPr lang="en-US" dirty="0" smtClean="0"/>
              <a:t>Much lighter than </a:t>
            </a:r>
            <a:r>
              <a:rPr lang="en-US" smtClean="0"/>
              <a:t>zebra mussels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Huge problem in the Great Lakes</a:t>
            </a:r>
          </a:p>
          <a:p>
            <a:r>
              <a:rPr lang="en-US" dirty="0" smtClean="0"/>
              <a:t>They remove huge amounts of phytoplankton from the water</a:t>
            </a:r>
          </a:p>
          <a:p>
            <a:r>
              <a:rPr lang="en-US" dirty="0" smtClean="0"/>
              <a:t>Disrupts the food chain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813" y="1690688"/>
            <a:ext cx="2095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4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Goby </a:t>
            </a:r>
            <a:r>
              <a:rPr lang="en-US" i="1" dirty="0" err="1" smtClean="0"/>
              <a:t>Neogobius</a:t>
            </a:r>
            <a:r>
              <a:rPr lang="en-US" i="1" dirty="0" smtClean="0"/>
              <a:t> </a:t>
            </a:r>
            <a:r>
              <a:rPr lang="en-US" i="1" dirty="0" err="1" smtClean="0"/>
              <a:t>melanostomus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spot on fin</a:t>
            </a:r>
          </a:p>
          <a:p>
            <a:r>
              <a:rPr lang="en-US" dirty="0" smtClean="0"/>
              <a:t>Large, protruding eyes</a:t>
            </a:r>
          </a:p>
          <a:p>
            <a:endParaRPr lang="en-US" dirty="0"/>
          </a:p>
          <a:p>
            <a:r>
              <a:rPr lang="en-US" dirty="0" smtClean="0"/>
              <a:t>Found in the Great Lakes</a:t>
            </a:r>
          </a:p>
          <a:p>
            <a:r>
              <a:rPr lang="en-US" dirty="0" smtClean="0"/>
              <a:t>Introduced through ballast water transfer</a:t>
            </a:r>
          </a:p>
          <a:p>
            <a:r>
              <a:rPr lang="en-US" dirty="0" smtClean="0"/>
              <a:t>They have predators, but they still outcompete native fish</a:t>
            </a:r>
          </a:p>
          <a:p>
            <a:r>
              <a:rPr lang="en-US" dirty="0" smtClean="0"/>
              <a:t>Random side effect, the formerly endangered Lake Erie </a:t>
            </a:r>
            <a:r>
              <a:rPr lang="en-US" dirty="0" err="1" smtClean="0"/>
              <a:t>Watersnake</a:t>
            </a:r>
            <a:r>
              <a:rPr lang="en-US" dirty="0" smtClean="0"/>
              <a:t> is no longer endangered because they eat Round </a:t>
            </a:r>
            <a:r>
              <a:rPr lang="en-US" dirty="0" err="1" smtClean="0"/>
              <a:t>Gobys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38" y="1617951"/>
            <a:ext cx="2827913" cy="16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Rusty Crayfish </a:t>
            </a:r>
            <a:r>
              <a:rPr lang="en-US" i="1" dirty="0" err="1" smtClean="0"/>
              <a:t>Orconectes</a:t>
            </a:r>
            <a:r>
              <a:rPr lang="en-US" i="1" dirty="0" smtClean="0"/>
              <a:t> </a:t>
            </a:r>
            <a:r>
              <a:rPr lang="en-US" i="1" dirty="0" err="1" smtClean="0"/>
              <a:t>rusticus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Rusty color on sides of back</a:t>
            </a:r>
          </a:p>
          <a:p>
            <a:r>
              <a:rPr lang="en-US" dirty="0" smtClean="0"/>
              <a:t>Black bands on tips of claws</a:t>
            </a:r>
          </a:p>
          <a:p>
            <a:endParaRPr lang="en-US" dirty="0" smtClean="0"/>
          </a:p>
          <a:p>
            <a:r>
              <a:rPr lang="en-US" dirty="0" smtClean="0"/>
              <a:t>Found in Michigan</a:t>
            </a:r>
            <a:endParaRPr lang="en-US" dirty="0"/>
          </a:p>
          <a:p>
            <a:r>
              <a:rPr lang="en-US" dirty="0" smtClean="0"/>
              <a:t>Hard to control naturally because native crayfish do not fight back like this species does</a:t>
            </a:r>
          </a:p>
          <a:p>
            <a:r>
              <a:rPr lang="en-US" dirty="0" smtClean="0"/>
              <a:t>There is a chemical that only kills crayfish, but it also kills native crayfish</a:t>
            </a:r>
          </a:p>
          <a:p>
            <a:r>
              <a:rPr lang="en-US" dirty="0" smtClean="0"/>
              <a:t>Manuel human removal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205" y="1690688"/>
            <a:ext cx="3174423" cy="19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Lamprey </a:t>
            </a:r>
            <a:r>
              <a:rPr lang="en-US" i="1" dirty="0" smtClean="0"/>
              <a:t>Petromyzon </a:t>
            </a:r>
            <a:r>
              <a:rPr lang="en-US" i="1" dirty="0" err="1" smtClean="0"/>
              <a:t>marinus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Brown/grey/black on top</a:t>
            </a:r>
          </a:p>
          <a:p>
            <a:r>
              <a:rPr lang="en-US" dirty="0" smtClean="0"/>
              <a:t>White/grey on underside</a:t>
            </a:r>
          </a:p>
          <a:p>
            <a:endParaRPr lang="en-US" dirty="0"/>
          </a:p>
          <a:p>
            <a:r>
              <a:rPr lang="en-US" dirty="0" smtClean="0"/>
              <a:t>Found in the Great Lakes</a:t>
            </a:r>
          </a:p>
          <a:p>
            <a:r>
              <a:rPr lang="en-US" dirty="0" smtClean="0"/>
              <a:t>Introduced from New England by the Erie Canal</a:t>
            </a:r>
          </a:p>
          <a:p>
            <a:r>
              <a:rPr lang="en-US" dirty="0" smtClean="0"/>
              <a:t>Combined with fishing, destroyed most of the trout population</a:t>
            </a:r>
          </a:p>
          <a:p>
            <a:r>
              <a:rPr lang="en-US" dirty="0" smtClean="0"/>
              <a:t>Controls include electric current, chemicals and firearms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86" y="1825625"/>
            <a:ext cx="209550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987" y="1730374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Squirt </a:t>
            </a:r>
            <a:r>
              <a:rPr lang="en-US" i="1" dirty="0" err="1" smtClean="0"/>
              <a:t>Didemnum</a:t>
            </a:r>
            <a:r>
              <a:rPr lang="en-US" i="1" dirty="0" smtClean="0"/>
              <a:t> </a:t>
            </a:r>
            <a:r>
              <a:rPr lang="en-US" i="1" dirty="0" err="1" smtClean="0"/>
              <a:t>vexillum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Smooth, leathery, veined sacs</a:t>
            </a:r>
          </a:p>
          <a:p>
            <a:r>
              <a:rPr lang="en-US" dirty="0" smtClean="0"/>
              <a:t>Orange/pink/tan/cream/grey</a:t>
            </a:r>
          </a:p>
          <a:p>
            <a:endParaRPr lang="en-US" dirty="0"/>
          </a:p>
          <a:p>
            <a:r>
              <a:rPr lang="en-US" dirty="0" smtClean="0"/>
              <a:t>Not found in the Great Lakes</a:t>
            </a:r>
          </a:p>
          <a:p>
            <a:r>
              <a:rPr lang="en-US" dirty="0" smtClean="0"/>
              <a:t>Basically smothers everything it grows over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18" y="1690688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Alewife </a:t>
            </a:r>
            <a:r>
              <a:rPr lang="en-US" i="1" dirty="0" err="1" smtClean="0"/>
              <a:t>Alosa</a:t>
            </a:r>
            <a:r>
              <a:rPr lang="en-US" i="1" dirty="0" smtClean="0"/>
              <a:t> </a:t>
            </a:r>
            <a:r>
              <a:rPr lang="en-US" i="1" dirty="0" err="1" smtClean="0"/>
              <a:t>pseudoharengus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front of the body is deeper and wider</a:t>
            </a:r>
          </a:p>
          <a:p>
            <a:pPr marL="0" indent="0">
              <a:buNone/>
            </a:pPr>
            <a:r>
              <a:rPr lang="en-US" dirty="0" smtClean="0"/>
              <a:t>    than other fish in the area</a:t>
            </a:r>
          </a:p>
          <a:p>
            <a:r>
              <a:rPr lang="en-US" dirty="0" smtClean="0"/>
              <a:t>Generally blue-</a:t>
            </a:r>
            <a:r>
              <a:rPr lang="en-US" dirty="0" err="1" smtClean="0"/>
              <a:t>ish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is invasive to the Great Lakes</a:t>
            </a:r>
          </a:p>
          <a:p>
            <a:r>
              <a:rPr lang="en-US" dirty="0" smtClean="0"/>
              <a:t>Weirdly, it’s population is in decline in New England waters</a:t>
            </a:r>
          </a:p>
          <a:p>
            <a:r>
              <a:rPr lang="en-US" dirty="0" smtClean="0"/>
              <a:t>Was allowed to spread in the Great Lakes because it’s natural predators were thinned out from fishing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009" y="1601498"/>
            <a:ext cx="3197894" cy="13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4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Spiny Water Flea </a:t>
            </a:r>
            <a:r>
              <a:rPr lang="en-US" i="1" dirty="0" err="1" smtClean="0"/>
              <a:t>Bythotrephes</a:t>
            </a:r>
            <a:r>
              <a:rPr lang="en-US" i="1" dirty="0" smtClean="0"/>
              <a:t> </a:t>
            </a:r>
            <a:r>
              <a:rPr lang="en-US" i="1" dirty="0" err="1" smtClean="0"/>
              <a:t>longimanus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3-4 barbs</a:t>
            </a:r>
          </a:p>
          <a:p>
            <a:r>
              <a:rPr lang="en-US" dirty="0" smtClean="0"/>
              <a:t>One large black/red eye</a:t>
            </a:r>
          </a:p>
          <a:p>
            <a:endParaRPr lang="en-US" dirty="0" smtClean="0"/>
          </a:p>
          <a:p>
            <a:r>
              <a:rPr lang="en-US" dirty="0" smtClean="0"/>
              <a:t>Found in the Great Lakes</a:t>
            </a:r>
            <a:endParaRPr lang="en-US" dirty="0"/>
          </a:p>
          <a:p>
            <a:r>
              <a:rPr lang="en-US" dirty="0" smtClean="0"/>
              <a:t>Not actually a flea</a:t>
            </a:r>
          </a:p>
          <a:p>
            <a:r>
              <a:rPr lang="en-US" dirty="0" smtClean="0"/>
              <a:t>They compete with native small fishes while being difficult to remove because they are unable to be eaten by smaller 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17" y="1953924"/>
            <a:ext cx="3697182" cy="9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Veined Rapa Whelk </a:t>
            </a:r>
            <a:r>
              <a:rPr lang="en-US" i="1" dirty="0" err="1" smtClean="0"/>
              <a:t>Rapana</a:t>
            </a:r>
            <a:r>
              <a:rPr lang="en-US" i="1" dirty="0" smtClean="0"/>
              <a:t> </a:t>
            </a:r>
            <a:r>
              <a:rPr lang="en-US" i="1" dirty="0" err="1" smtClean="0"/>
              <a:t>venosa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honestly horrible at describing shells</a:t>
            </a:r>
          </a:p>
          <a:p>
            <a:endParaRPr lang="en-US" dirty="0"/>
          </a:p>
          <a:p>
            <a:r>
              <a:rPr lang="en-US" dirty="0" smtClean="0"/>
              <a:t>Not found in the Great Lakes</a:t>
            </a:r>
          </a:p>
          <a:p>
            <a:r>
              <a:rPr lang="en-US" dirty="0" smtClean="0"/>
              <a:t>Hard shell makes it difficult for native whelks to kill the Rapa but the Rapa can kill natives</a:t>
            </a:r>
          </a:p>
          <a:p>
            <a:r>
              <a:rPr lang="en-US" dirty="0" smtClean="0"/>
              <a:t>Studies still going on regarding the damage this species does so I’m not sure why it’s already classified as invasive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0" y="1690688"/>
            <a:ext cx="2249521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6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Spotted Jellyfish </a:t>
            </a:r>
            <a:r>
              <a:rPr lang="en-US" i="1" dirty="0" err="1" smtClean="0"/>
              <a:t>Phyllorhiza</a:t>
            </a:r>
            <a:r>
              <a:rPr lang="en-US" i="1" dirty="0" smtClean="0"/>
              <a:t> </a:t>
            </a:r>
            <a:r>
              <a:rPr lang="en-US" i="1" dirty="0" err="1" smtClean="0"/>
              <a:t>punctata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jellyfish we’re looking at</a:t>
            </a:r>
          </a:p>
          <a:p>
            <a:r>
              <a:rPr lang="en-US" dirty="0" smtClean="0"/>
              <a:t>It’s white and spotted</a:t>
            </a:r>
          </a:p>
          <a:p>
            <a:endParaRPr lang="en-US" dirty="0"/>
          </a:p>
          <a:p>
            <a:r>
              <a:rPr lang="en-US" dirty="0" smtClean="0"/>
              <a:t>Not found in Great Lakes (duh)</a:t>
            </a:r>
          </a:p>
          <a:p>
            <a:r>
              <a:rPr lang="en-US" dirty="0" smtClean="0"/>
              <a:t>Feeds on commercial fish/eggs/crab/shrimp/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Controls including trying to herd them elsewhere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232" y="1945264"/>
            <a:ext cx="20955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Zebra Mussel </a:t>
            </a:r>
            <a:r>
              <a:rPr lang="en-US" i="1" dirty="0" err="1" smtClean="0"/>
              <a:t>Dreissenna</a:t>
            </a:r>
            <a:r>
              <a:rPr lang="en-US" i="1" dirty="0" smtClean="0"/>
              <a:t> </a:t>
            </a:r>
            <a:r>
              <a:rPr lang="en-US" i="1" dirty="0" err="1" smtClean="0"/>
              <a:t>polymorpha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They’re striped like zebras</a:t>
            </a:r>
          </a:p>
          <a:p>
            <a:endParaRPr lang="en-US" dirty="0"/>
          </a:p>
          <a:p>
            <a:r>
              <a:rPr lang="en-US" dirty="0" smtClean="0"/>
              <a:t>Found in Great Lakes</a:t>
            </a:r>
          </a:p>
          <a:p>
            <a:r>
              <a:rPr lang="en-US" dirty="0" smtClean="0"/>
              <a:t>Blocking pipelines</a:t>
            </a:r>
          </a:p>
          <a:p>
            <a:r>
              <a:rPr lang="en-US" dirty="0" smtClean="0"/>
              <a:t>Causing extinction of native species</a:t>
            </a:r>
          </a:p>
          <a:p>
            <a:r>
              <a:rPr lang="en-US" dirty="0" smtClean="0"/>
              <a:t>They cut people’s feet</a:t>
            </a:r>
          </a:p>
          <a:p>
            <a:r>
              <a:rPr lang="en-US" dirty="0" smtClean="0"/>
              <a:t>Controls include crayfish and liquid fertilizer (still testing)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122" y="1915391"/>
            <a:ext cx="1290723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6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nine types of carp</a:t>
            </a:r>
          </a:p>
          <a:p>
            <a:r>
              <a:rPr lang="en-US" dirty="0" smtClean="0"/>
              <a:t>Four of which are invasive</a:t>
            </a:r>
          </a:p>
          <a:p>
            <a:r>
              <a:rPr lang="en-US" dirty="0" smtClean="0"/>
              <a:t>Look how angry this fish looks</a:t>
            </a:r>
          </a:p>
          <a:p>
            <a:endParaRPr lang="en-US" dirty="0"/>
          </a:p>
          <a:p>
            <a:r>
              <a:rPr lang="en-US" dirty="0" smtClean="0"/>
              <a:t>They were distributed in the U.S. as a </a:t>
            </a:r>
            <a:r>
              <a:rPr lang="en-US" dirty="0" err="1" smtClean="0"/>
              <a:t>foodfish</a:t>
            </a:r>
            <a:endParaRPr lang="en-US" dirty="0" smtClean="0"/>
          </a:p>
          <a:p>
            <a:r>
              <a:rPr lang="en-US" dirty="0" smtClean="0"/>
              <a:t>There has been extensive movements to prevent the spread of Asian carp to the Great Lakes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18" y="1420523"/>
            <a:ext cx="2769609" cy="18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8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Clam </a:t>
            </a:r>
            <a:r>
              <a:rPr lang="en-US" i="1" dirty="0" smtClean="0"/>
              <a:t>Corbicula </a:t>
            </a:r>
            <a:r>
              <a:rPr lang="en-US" i="1" dirty="0" err="1" smtClean="0"/>
              <a:t>fluminea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Yellow/green shell with concentric circles</a:t>
            </a:r>
          </a:p>
          <a:p>
            <a:r>
              <a:rPr lang="en-US" dirty="0" smtClean="0"/>
              <a:t>Flakey outside which often leads to white spots</a:t>
            </a:r>
          </a:p>
          <a:p>
            <a:r>
              <a:rPr lang="en-US" dirty="0" smtClean="0"/>
              <a:t>Inside is a light purple color</a:t>
            </a:r>
          </a:p>
          <a:p>
            <a:endParaRPr lang="en-US" dirty="0"/>
          </a:p>
          <a:p>
            <a:r>
              <a:rPr lang="en-US" dirty="0" smtClean="0"/>
              <a:t>Not in the Great Lakes</a:t>
            </a:r>
          </a:p>
          <a:p>
            <a:r>
              <a:rPr lang="en-US" dirty="0" smtClean="0"/>
              <a:t>The primary damage is due to these clams clogging up various pipes</a:t>
            </a:r>
            <a:endParaRPr lang="en-US" dirty="0"/>
          </a:p>
        </p:txBody>
      </p:sp>
      <p:pic>
        <p:nvPicPr>
          <p:cNvPr id="2050" name="Picture 2" descr="Corbicula flumin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57" y="1444336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Shore Crab </a:t>
            </a:r>
            <a:r>
              <a:rPr lang="en-US" i="1" dirty="0" err="1" smtClean="0"/>
              <a:t>Hemigrapsus</a:t>
            </a:r>
            <a:r>
              <a:rPr lang="en-US" i="1" dirty="0" smtClean="0"/>
              <a:t> </a:t>
            </a:r>
            <a:r>
              <a:rPr lang="en-US" i="1" dirty="0" err="1" smtClean="0"/>
              <a:t>sanguineus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“teeth” along the sides</a:t>
            </a:r>
          </a:p>
          <a:p>
            <a:r>
              <a:rPr lang="en-US" dirty="0" smtClean="0"/>
              <a:t>Light bands around its legs</a:t>
            </a:r>
          </a:p>
          <a:p>
            <a:endParaRPr lang="en-US" dirty="0"/>
          </a:p>
          <a:p>
            <a:r>
              <a:rPr lang="en-US" dirty="0" smtClean="0"/>
              <a:t>Not found in the Great Lakes</a:t>
            </a:r>
          </a:p>
          <a:p>
            <a:r>
              <a:rPr lang="en-US" dirty="0" smtClean="0"/>
              <a:t>Since these crabs eat almost anything, they have a large impact on the food web</a:t>
            </a:r>
          </a:p>
          <a:p>
            <a:r>
              <a:rPr lang="en-US" dirty="0" smtClean="0"/>
              <a:t>It competes with some native crabs as well</a:t>
            </a:r>
            <a:endParaRPr lang="en-US" dirty="0"/>
          </a:p>
        </p:txBody>
      </p:sp>
      <p:pic>
        <p:nvPicPr>
          <p:cNvPr id="3074" name="Picture 2" descr="Hemigrapsus sanguin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21" y="1957965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Swamp Eel </a:t>
            </a:r>
            <a:r>
              <a:rPr lang="en-US" i="1" dirty="0" err="1" smtClean="0"/>
              <a:t>Monopterus</a:t>
            </a:r>
            <a:r>
              <a:rPr lang="en-US" i="1" dirty="0" smtClean="0"/>
              <a:t> </a:t>
            </a:r>
            <a:r>
              <a:rPr lang="en-US" i="1" dirty="0" err="1" smtClean="0"/>
              <a:t>albus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an eel</a:t>
            </a:r>
          </a:p>
          <a:p>
            <a:r>
              <a:rPr lang="en-US" dirty="0" smtClean="0"/>
              <a:t>It’s long snake-like</a:t>
            </a:r>
          </a:p>
          <a:p>
            <a:endParaRPr lang="en-US" dirty="0"/>
          </a:p>
          <a:p>
            <a:r>
              <a:rPr lang="en-US" dirty="0" smtClean="0"/>
              <a:t>Found disrupting the ecosystems, primarily in the Everglades</a:t>
            </a:r>
          </a:p>
          <a:p>
            <a:r>
              <a:rPr lang="en-US" dirty="0" smtClean="0"/>
              <a:t>They’re researching controls but they kind of suck as of now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669" y="1905432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Mitten Crab </a:t>
            </a:r>
            <a:r>
              <a:rPr lang="en-US" i="1" dirty="0" err="1" smtClean="0"/>
              <a:t>Eriocheir</a:t>
            </a:r>
            <a:r>
              <a:rPr lang="en-US" i="1" dirty="0" smtClean="0"/>
              <a:t> </a:t>
            </a:r>
            <a:r>
              <a:rPr lang="en-US" i="1" dirty="0" err="1" smtClean="0"/>
              <a:t>sinensis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“Furry” claws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Has been introduced to the Great Lakes several times but has never been able to establish a population</a:t>
            </a:r>
          </a:p>
          <a:p>
            <a:r>
              <a:rPr lang="en-US" dirty="0" smtClean="0"/>
              <a:t>Damages embankments and clogs drainage systems</a:t>
            </a:r>
          </a:p>
          <a:p>
            <a:r>
              <a:rPr lang="en-US" dirty="0" smtClean="0"/>
              <a:t>Control is primarily due to strict laws regarding the transport and possession of these crabs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389" y="1535257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Clubbed Tunicate </a:t>
            </a:r>
            <a:r>
              <a:rPr lang="en-US" i="1" dirty="0" err="1" smtClean="0"/>
              <a:t>Styela</a:t>
            </a:r>
            <a:r>
              <a:rPr lang="en-US" i="1" dirty="0" smtClean="0"/>
              <a:t> 	</a:t>
            </a:r>
            <a:r>
              <a:rPr lang="en-US" i="1" dirty="0" err="1" smtClean="0"/>
              <a:t>clava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Brown or yellow</a:t>
            </a:r>
          </a:p>
          <a:p>
            <a:r>
              <a:rPr lang="en-US" dirty="0" smtClean="0"/>
              <a:t>Rough, wrinkled surface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Control is manual removal</a:t>
            </a:r>
          </a:p>
          <a:p>
            <a:r>
              <a:rPr lang="en-US" dirty="0" smtClean="0"/>
              <a:t>Attaches itself to manmade objects such as docks and aquatic gear</a:t>
            </a:r>
            <a:endParaRPr lang="en-US" dirty="0"/>
          </a:p>
        </p:txBody>
      </p:sp>
      <p:pic>
        <p:nvPicPr>
          <p:cNvPr id="6146" name="Picture 2" descr="http://wdfw.wa.gov/ais/graphics/species_images/styela_c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92" y="1690688"/>
            <a:ext cx="3146432" cy="2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5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Eurasian </a:t>
            </a:r>
            <a:r>
              <a:rPr lang="en-US" dirty="0" err="1" smtClean="0"/>
              <a:t>Ruffe</a:t>
            </a:r>
            <a:r>
              <a:rPr lang="en-US" dirty="0" smtClean="0"/>
              <a:t> </a:t>
            </a:r>
            <a:r>
              <a:rPr lang="en-US" i="1" dirty="0" err="1" smtClean="0"/>
              <a:t>Gymnocephalus</a:t>
            </a:r>
            <a:r>
              <a:rPr lang="en-US" i="1" dirty="0" smtClean="0"/>
              <a:t> </a:t>
            </a:r>
            <a:r>
              <a:rPr lang="en-US" i="1" dirty="0" err="1" smtClean="0"/>
              <a:t>cernuus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Olive/Golden-brown back, paler on the sides</a:t>
            </a:r>
          </a:p>
          <a:p>
            <a:r>
              <a:rPr lang="en-US" dirty="0" smtClean="0"/>
              <a:t>Yellow/white underside</a:t>
            </a:r>
          </a:p>
          <a:p>
            <a:r>
              <a:rPr lang="en-US" dirty="0" smtClean="0"/>
              <a:t>Back fins have soft spines “rays”</a:t>
            </a:r>
          </a:p>
          <a:p>
            <a:r>
              <a:rPr lang="en-US" dirty="0" smtClean="0"/>
              <a:t>Has a “frowny” mouth</a:t>
            </a:r>
          </a:p>
          <a:p>
            <a:endParaRPr lang="en-US" dirty="0"/>
          </a:p>
          <a:p>
            <a:r>
              <a:rPr lang="en-US" dirty="0" smtClean="0"/>
              <a:t>Invaded the Great Lakes</a:t>
            </a:r>
          </a:p>
          <a:p>
            <a:r>
              <a:rPr lang="en-US" dirty="0" smtClean="0"/>
              <a:t>Similar diet habits but massive reproduction</a:t>
            </a:r>
          </a:p>
          <a:p>
            <a:r>
              <a:rPr lang="en-US" dirty="0" smtClean="0"/>
              <a:t>Releasing predators, poison and the release of </a:t>
            </a:r>
            <a:r>
              <a:rPr lang="en-US" dirty="0" err="1" smtClean="0"/>
              <a:t>phermones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904" y="1825625"/>
            <a:ext cx="2713537" cy="18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2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888</Words>
  <Application>Microsoft Office PowerPoint</Application>
  <PresentationFormat>Widescreen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Inv. Species – Aquatics</vt:lpstr>
      <vt:lpstr>Alewife Alosa pseudoharengus</vt:lpstr>
      <vt:lpstr>Asian Carps</vt:lpstr>
      <vt:lpstr>Asian Clam Corbicula fluminea</vt:lpstr>
      <vt:lpstr>Asian Shore Crab Hemigrapsus sanguineus</vt:lpstr>
      <vt:lpstr>Asian Swamp Eel Monopterus albus</vt:lpstr>
      <vt:lpstr>Chinese Mitten Crab Eriocheir sinensis</vt:lpstr>
      <vt:lpstr>Clubbed Tunicate Styela  clava</vt:lpstr>
      <vt:lpstr>Eurasian Ruffe Gymnocephalus cernuus</vt:lpstr>
      <vt:lpstr>European Green Crab Carcinus maenas</vt:lpstr>
      <vt:lpstr>Lionfish Pterois volitans</vt:lpstr>
      <vt:lpstr>Northern Snakehead Channa argus</vt:lpstr>
      <vt:lpstr>New Zealand Mud Snail Potamopyrgus antipodarum</vt:lpstr>
      <vt:lpstr>Nutria Myocastor coypus</vt:lpstr>
      <vt:lpstr>Quagga Mussel Dreissena bugensis</vt:lpstr>
      <vt:lpstr>Round Goby Neogobius melanostomus</vt:lpstr>
      <vt:lpstr>Rusty Crayfish Orconectes rusticus</vt:lpstr>
      <vt:lpstr>Sea Lamprey Petromyzon marinus</vt:lpstr>
      <vt:lpstr>Sea Squirt Didemnum vexillum</vt:lpstr>
      <vt:lpstr>Spiny Water Flea Bythotrephes longimanus</vt:lpstr>
      <vt:lpstr>Veined Rapa Whelk Rapana venosa</vt:lpstr>
      <vt:lpstr>White Spotted Jellyfish Phyllorhiza punctata</vt:lpstr>
      <vt:lpstr>Zebra Mussel Dreissenna polymorpha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Inv. Species – Aquatic</dc:title>
  <dc:creator>Eric Shen</dc:creator>
  <cp:lastModifiedBy>Eric Shen</cp:lastModifiedBy>
  <cp:revision>17</cp:revision>
  <dcterms:created xsi:type="dcterms:W3CDTF">2015-11-02T00:56:04Z</dcterms:created>
  <dcterms:modified xsi:type="dcterms:W3CDTF">2015-11-07T00:26:29Z</dcterms:modified>
</cp:coreProperties>
</file>