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76D-59FB-451A-A752-813987FB73C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689-9005-43B4-8DEA-4417B19D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0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76D-59FB-451A-A752-813987FB73C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689-9005-43B4-8DEA-4417B19D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6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76D-59FB-451A-A752-813987FB73C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689-9005-43B4-8DEA-4417B19D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8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76D-59FB-451A-A752-813987FB73C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689-9005-43B4-8DEA-4417B19D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1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76D-59FB-451A-A752-813987FB73C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689-9005-43B4-8DEA-4417B19D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9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76D-59FB-451A-A752-813987FB73C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689-9005-43B4-8DEA-4417B19D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9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76D-59FB-451A-A752-813987FB73C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689-9005-43B4-8DEA-4417B19D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76D-59FB-451A-A752-813987FB73C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689-9005-43B4-8DEA-4417B19D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3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76D-59FB-451A-A752-813987FB73C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689-9005-43B4-8DEA-4417B19D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76D-59FB-451A-A752-813987FB73C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689-9005-43B4-8DEA-4417B19D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3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76D-59FB-451A-A752-813987FB73C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689-9005-43B4-8DEA-4417B19D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4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D676D-59FB-451A-A752-813987FB73CF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59689-9005-43B4-8DEA-4417B19D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1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Invasive Species – </a:t>
            </a:r>
            <a:r>
              <a:rPr lang="en-US" sz="4400" smtClean="0"/>
              <a:t>Invertebrats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09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Citrus </a:t>
            </a:r>
            <a:r>
              <a:rPr lang="en-US" sz="4000" dirty="0" err="1" smtClean="0"/>
              <a:t>Longhorned</a:t>
            </a:r>
            <a:r>
              <a:rPr lang="en-US" sz="4000" dirty="0" smtClean="0"/>
              <a:t> Beetle </a:t>
            </a:r>
            <a:r>
              <a:rPr lang="en-US" sz="4000" i="1" dirty="0" err="1" smtClean="0"/>
              <a:t>Anoplophora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chinensis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long black and white antennae</a:t>
            </a:r>
          </a:p>
          <a:p>
            <a:r>
              <a:rPr lang="en-US" dirty="0" smtClean="0"/>
              <a:t>Glossy black with irregular white spots</a:t>
            </a:r>
          </a:p>
          <a:p>
            <a:r>
              <a:rPr lang="en-US" dirty="0" smtClean="0"/>
              <a:t>Thinner body</a:t>
            </a:r>
          </a:p>
          <a:p>
            <a:endParaRPr lang="en-US" dirty="0"/>
          </a:p>
          <a:p>
            <a:r>
              <a:rPr lang="en-US" dirty="0" smtClean="0"/>
              <a:t>Attacks hardwood trees</a:t>
            </a:r>
          </a:p>
          <a:p>
            <a:r>
              <a:rPr lang="en-US" dirty="0" smtClean="0"/>
              <a:t>Has no natural enemies/predators</a:t>
            </a:r>
          </a:p>
          <a:p>
            <a:r>
              <a:rPr lang="en-US" dirty="0" smtClean="0"/>
              <a:t>Has been eradicated from the U.S.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549" y="2582573"/>
            <a:ext cx="3659333" cy="241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3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Pine Shoot Beetle </a:t>
            </a:r>
            <a:r>
              <a:rPr lang="en-US" i="1" dirty="0" err="1" smtClean="0"/>
              <a:t>Tomicus</a:t>
            </a:r>
            <a:r>
              <a:rPr lang="en-US" i="1" dirty="0" smtClean="0"/>
              <a:t> </a:t>
            </a:r>
            <a:r>
              <a:rPr lang="en-US" i="1" dirty="0" err="1" smtClean="0"/>
              <a:t>piniperda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Black or dark brown, capsule-like shape</a:t>
            </a:r>
          </a:p>
          <a:p>
            <a:r>
              <a:rPr lang="en-US" dirty="0" smtClean="0"/>
              <a:t>Pretty ugly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Does not kill trees it eats, but drastically reduces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value of the lumber</a:t>
            </a:r>
          </a:p>
          <a:p>
            <a:r>
              <a:rPr lang="en-US" dirty="0" smtClean="0"/>
              <a:t>Is found in Michigan</a:t>
            </a:r>
          </a:p>
          <a:p>
            <a:r>
              <a:rPr lang="en-US" dirty="0" smtClean="0"/>
              <a:t>Spread accidently through lumber shipments (probably)</a:t>
            </a:r>
          </a:p>
          <a:p>
            <a:r>
              <a:rPr lang="en-US" dirty="0" smtClean="0"/>
              <a:t>Control is through regulation and quarantine</a:t>
            </a:r>
          </a:p>
        </p:txBody>
      </p:sp>
      <p:pic>
        <p:nvPicPr>
          <p:cNvPr id="5122" name="Picture 2" descr="Tomicus piniperd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711" y="1800298"/>
            <a:ext cx="1869579" cy="271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841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Emerald Ash Borer </a:t>
            </a:r>
            <a:r>
              <a:rPr lang="en-US" i="1" dirty="0" err="1" smtClean="0"/>
              <a:t>Agrilus</a:t>
            </a:r>
            <a:r>
              <a:rPr lang="en-US" i="1" dirty="0" smtClean="0"/>
              <a:t> </a:t>
            </a:r>
            <a:r>
              <a:rPr lang="en-US" i="1" dirty="0" err="1" smtClean="0"/>
              <a:t>planipennis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mean they’re bright green.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a problem in native environment so we didn’t know how to deal with them when they became invasive and got out of control</a:t>
            </a:r>
          </a:p>
          <a:p>
            <a:r>
              <a:rPr lang="en-US" dirty="0" smtClean="0"/>
              <a:t>Is found in Michigan</a:t>
            </a:r>
          </a:p>
          <a:p>
            <a:r>
              <a:rPr lang="en-US" dirty="0" smtClean="0"/>
              <a:t>Destroys ash trees; following an infestation </a:t>
            </a:r>
            <a:r>
              <a:rPr lang="en-US" b="1" dirty="0" smtClean="0"/>
              <a:t>all</a:t>
            </a:r>
            <a:r>
              <a:rPr lang="en-US" dirty="0" smtClean="0"/>
              <a:t> ash trees in the area are expected to be destroyed within ten years</a:t>
            </a:r>
          </a:p>
          <a:p>
            <a:r>
              <a:rPr lang="en-US" dirty="0" smtClean="0"/>
              <a:t>Controls are tree removal (very low scale solution), insecticides (only works in less dense regions) and biologic control (limited effect)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4845" y="1690688"/>
            <a:ext cx="2407228" cy="144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62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Gypsy Moth </a:t>
            </a:r>
            <a:r>
              <a:rPr lang="en-US" i="1" dirty="0" err="1" smtClean="0"/>
              <a:t>Lymantria</a:t>
            </a:r>
            <a:r>
              <a:rPr lang="en-US" i="1" dirty="0" smtClean="0"/>
              <a:t> </a:t>
            </a:r>
            <a:r>
              <a:rPr lang="en-US" i="1" dirty="0" err="1" smtClean="0"/>
              <a:t>dispar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things are scary as hell as larvae, look it up yourself</a:t>
            </a:r>
          </a:p>
          <a:p>
            <a:endParaRPr lang="en-US" dirty="0"/>
          </a:p>
        </p:txBody>
      </p:sp>
      <p:pic>
        <p:nvPicPr>
          <p:cNvPr id="6146" name="Picture 2" descr="https://upload.wikimedia.org/wikipedia/commons/thumb/c/ca/Lymantria_dispar_8-8-2006_19-20-14.JPG/220px-Lymantria_dispar_8-8-2006_19-20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182" y="3219376"/>
            <a:ext cx="3255818" cy="244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upload.wikimedia.org/wikipedia/commons/thumb/f/f3/Lymantria_dispar01.jpg/220px-Lymantria_dispar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992" y="3219376"/>
            <a:ext cx="3069773" cy="244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73037" y="5807631"/>
            <a:ext cx="3252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Female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60228" y="5826464"/>
            <a:ext cx="1926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05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 smtClean="0"/>
              <a:t>European Gypsy Moth </a:t>
            </a:r>
            <a:r>
              <a:rPr lang="en-US" sz="4300" i="1" dirty="0" err="1" smtClean="0"/>
              <a:t>Lymantria</a:t>
            </a:r>
            <a:r>
              <a:rPr lang="en-US" sz="4300" i="1" dirty="0" smtClean="0"/>
              <a:t> </a:t>
            </a:r>
            <a:r>
              <a:rPr lang="en-US" sz="4300" i="1" dirty="0" err="1" smtClean="0"/>
              <a:t>dispar</a:t>
            </a:r>
            <a:r>
              <a:rPr lang="en-US" sz="4300" i="1" dirty="0" smtClean="0"/>
              <a:t> </a:t>
            </a:r>
            <a:r>
              <a:rPr lang="en-US" sz="4300" dirty="0" smtClean="0"/>
              <a:t>(cont.)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larvae consumes the leaves of over 500 plant species</a:t>
            </a:r>
          </a:p>
          <a:p>
            <a:r>
              <a:rPr lang="en-US" dirty="0" smtClean="0"/>
              <a:t>Is found in Michigan</a:t>
            </a:r>
          </a:p>
          <a:p>
            <a:r>
              <a:rPr lang="en-US" dirty="0" smtClean="0"/>
              <a:t>Originally brought over from Europe in order to be bred with silk worms to develop a silkworm industry</a:t>
            </a:r>
          </a:p>
          <a:p>
            <a:r>
              <a:rPr lang="en-US" dirty="0" smtClean="0"/>
              <a:t>Were accidently released</a:t>
            </a:r>
          </a:p>
          <a:p>
            <a:r>
              <a:rPr lang="en-US" dirty="0" smtClean="0"/>
              <a:t>Good going 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50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Spruce Bark Beetle </a:t>
            </a:r>
            <a:r>
              <a:rPr lang="en-US" i="1" dirty="0" err="1" smtClean="0"/>
              <a:t>Ips</a:t>
            </a:r>
            <a:r>
              <a:rPr lang="en-US" i="1" dirty="0" smtClean="0"/>
              <a:t> </a:t>
            </a:r>
            <a:r>
              <a:rPr lang="en-US" i="1" dirty="0" err="1" smtClean="0"/>
              <a:t>typographus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Long, cylindrical with a rounded front</a:t>
            </a:r>
          </a:p>
          <a:p>
            <a:r>
              <a:rPr lang="en-US" dirty="0" smtClean="0"/>
              <a:t>Black or dark brown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Has one of the most complicated roles in the ecosystem compared to other inv. species (not impact, but relationships with other species)</a:t>
            </a:r>
          </a:p>
          <a:p>
            <a:r>
              <a:rPr lang="en-US" dirty="0" smtClean="0"/>
              <a:t>Attacks trees</a:t>
            </a:r>
            <a:r>
              <a:rPr lang="en-US" dirty="0"/>
              <a:t> </a:t>
            </a:r>
            <a:r>
              <a:rPr lang="en-US" dirty="0" smtClean="0"/>
              <a:t>and spreads various fungi</a:t>
            </a:r>
          </a:p>
          <a:p>
            <a:r>
              <a:rPr lang="en-US" dirty="0" smtClean="0"/>
              <a:t>Not in Michigan (or the U.S. at all)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736" y="1690688"/>
            <a:ext cx="2642755" cy="198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58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Formosan Subterranean Termite </a:t>
            </a:r>
            <a:r>
              <a:rPr lang="en-US" sz="3200" i="1" dirty="0" err="1" smtClean="0"/>
              <a:t>Coptotermes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formosanus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Unique due to the huge size of their colonies; several million termites may live in a single colony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Infests all kinds of wooden things</a:t>
            </a:r>
          </a:p>
          <a:p>
            <a:r>
              <a:rPr lang="en-US" dirty="0" smtClean="0"/>
              <a:t>Not found in Michigan</a:t>
            </a:r>
          </a:p>
          <a:p>
            <a:r>
              <a:rPr lang="en-US" dirty="0" smtClean="0"/>
              <a:t>Control is mostly pesticides</a:t>
            </a:r>
            <a:endParaRPr lang="en-US" dirty="0"/>
          </a:p>
        </p:txBody>
      </p:sp>
      <p:pic>
        <p:nvPicPr>
          <p:cNvPr id="8194" name="Picture 2" descr="Coptotermes formosanus shiraki USGov k8204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01" y="3033713"/>
            <a:ext cx="2095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160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 African Snail </a:t>
            </a:r>
            <a:r>
              <a:rPr lang="en-US" i="1" dirty="0" err="1" smtClean="0"/>
              <a:t>Lissachatina</a:t>
            </a:r>
            <a:r>
              <a:rPr lang="en-US" i="1" dirty="0" smtClean="0"/>
              <a:t> </a:t>
            </a:r>
            <a:r>
              <a:rPr lang="en-US" i="1" dirty="0" err="1" smtClean="0"/>
              <a:t>fulica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Conical banded shell</a:t>
            </a:r>
          </a:p>
          <a:p>
            <a:r>
              <a:rPr lang="en-US" dirty="0" smtClean="0"/>
              <a:t>Various colors based on diet</a:t>
            </a:r>
          </a:p>
          <a:p>
            <a:r>
              <a:rPr lang="en-US" dirty="0" smtClean="0"/>
              <a:t>but predominantly brown</a:t>
            </a:r>
          </a:p>
          <a:p>
            <a:endParaRPr lang="en-US" dirty="0"/>
          </a:p>
          <a:p>
            <a:r>
              <a:rPr lang="en-US" dirty="0" smtClean="0"/>
              <a:t>More specifically, is called the Giant </a:t>
            </a:r>
            <a:r>
              <a:rPr lang="en-US" b="1" dirty="0" smtClean="0"/>
              <a:t>East</a:t>
            </a:r>
            <a:r>
              <a:rPr lang="en-US" dirty="0" smtClean="0"/>
              <a:t> African Snail</a:t>
            </a:r>
          </a:p>
          <a:p>
            <a:r>
              <a:rPr lang="en-US" dirty="0" smtClean="0"/>
              <a:t>Eats a lot and spreads mostly plant pathogens (some human pathogens)</a:t>
            </a:r>
          </a:p>
          <a:p>
            <a:r>
              <a:rPr lang="en-US" dirty="0" smtClean="0"/>
              <a:t>Not found in Michigan</a:t>
            </a:r>
          </a:p>
          <a:p>
            <a:r>
              <a:rPr lang="en-US" dirty="0" smtClean="0"/>
              <a:t>Controls are biological (failed horribly and caused another inv. </a:t>
            </a:r>
            <a:r>
              <a:rPr lang="en-US" dirty="0"/>
              <a:t>s</a:t>
            </a:r>
            <a:r>
              <a:rPr lang="en-US" dirty="0" smtClean="0"/>
              <a:t>pecies) and a movement to make this snail food</a:t>
            </a:r>
          </a:p>
        </p:txBody>
      </p:sp>
      <p:pic>
        <p:nvPicPr>
          <p:cNvPr id="9218" name="Picture 2" descr="Snail in Ubud, Bali, 201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174" y="1573502"/>
            <a:ext cx="2743489" cy="205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147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Glassy-Winged Sharpshooter </a:t>
            </a:r>
            <a:r>
              <a:rPr lang="en-US" sz="3600" i="1" dirty="0" err="1" smtClean="0"/>
              <a:t>Homalodisca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vitripennis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glassy wings</a:t>
            </a:r>
          </a:p>
          <a:p>
            <a:r>
              <a:rPr lang="en-US" dirty="0" smtClean="0"/>
              <a:t>Wings are brown with reddish tones</a:t>
            </a:r>
          </a:p>
          <a:p>
            <a:r>
              <a:rPr lang="en-US" dirty="0" smtClean="0"/>
              <a:t>Dark brown top</a:t>
            </a:r>
          </a:p>
          <a:p>
            <a:r>
              <a:rPr lang="en-US" dirty="0" smtClean="0"/>
              <a:t>Yellow eyes</a:t>
            </a:r>
          </a:p>
          <a:p>
            <a:r>
              <a:rPr lang="en-US" dirty="0" smtClean="0"/>
              <a:t>Yellow and black underside</a:t>
            </a:r>
            <a:endParaRPr lang="en-US" dirty="0"/>
          </a:p>
        </p:txBody>
      </p:sp>
      <p:pic>
        <p:nvPicPr>
          <p:cNvPr id="10246" name="Picture 6" descr="Homalodisca vitripennis 1355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002" y="1690688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s://upload.wikimedia.org/wikipedia/commons/thumb/f/f0/Glassy-winged_sharpshooter_underside.jpg/220px-Glassy-winged_sharpshooter_unders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002" y="3787774"/>
            <a:ext cx="2095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85764" y="2476501"/>
            <a:ext cx="56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85764" y="4865171"/>
            <a:ext cx="966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94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Glassy-Winged Sharpshooter </a:t>
            </a:r>
            <a:r>
              <a:rPr lang="en-US" sz="3200" i="1" dirty="0" err="1" smtClean="0"/>
              <a:t>Homalodisca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vitripennis</a:t>
            </a:r>
            <a:r>
              <a:rPr lang="en-US" sz="3200" i="1" dirty="0" smtClean="0"/>
              <a:t> </a:t>
            </a:r>
            <a:r>
              <a:rPr lang="en-US" sz="3200" dirty="0" smtClean="0"/>
              <a:t>(cont.)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 on many species of plants such as citrus, grape and almond plants</a:t>
            </a:r>
          </a:p>
          <a:p>
            <a:r>
              <a:rPr lang="en-US" dirty="0" smtClean="0"/>
              <a:t>Carries some bacterium</a:t>
            </a:r>
          </a:p>
          <a:p>
            <a:r>
              <a:rPr lang="en-US" dirty="0" smtClean="0"/>
              <a:t>Plants that contain this species eggs have a whitish waxy residue on some leaves</a:t>
            </a:r>
          </a:p>
          <a:p>
            <a:r>
              <a:rPr lang="en-US" dirty="0" smtClean="0"/>
              <a:t>Not found in Michigan</a:t>
            </a:r>
          </a:p>
          <a:p>
            <a:r>
              <a:rPr lang="en-US" dirty="0" smtClean="0"/>
              <a:t>Controls have been successful including insecticides, viral pathogens and biological control (a type of wasps)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8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Citrus Psyllid </a:t>
            </a:r>
            <a:r>
              <a:rPr lang="en-US" i="1" dirty="0" err="1" smtClean="0"/>
              <a:t>Diaphorina</a:t>
            </a:r>
            <a:r>
              <a:rPr lang="en-US" i="1" dirty="0" smtClean="0"/>
              <a:t> </a:t>
            </a:r>
            <a:r>
              <a:rPr lang="en-US" i="1" dirty="0" err="1"/>
              <a:t>c</a:t>
            </a:r>
            <a:r>
              <a:rPr lang="en-US" i="1" dirty="0" err="1" smtClean="0"/>
              <a:t>itri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9418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3-4 mm</a:t>
            </a:r>
          </a:p>
          <a:p>
            <a:r>
              <a:rPr lang="en-US" dirty="0" smtClean="0"/>
              <a:t>Light brown head</a:t>
            </a:r>
          </a:p>
          <a:p>
            <a:r>
              <a:rPr lang="en-US" dirty="0" smtClean="0"/>
              <a:t>Brown band around the wing</a:t>
            </a:r>
          </a:p>
          <a:p>
            <a:r>
              <a:rPr lang="en-US" dirty="0" smtClean="0"/>
              <a:t>Antennae have black tips with brown spots</a:t>
            </a:r>
          </a:p>
          <a:p>
            <a:r>
              <a:rPr lang="en-US" dirty="0" smtClean="0"/>
              <a:t>Covered with a white, waxy secretion making it appear dusty</a:t>
            </a:r>
            <a:endParaRPr lang="en-US" dirty="0"/>
          </a:p>
        </p:txBody>
      </p:sp>
      <p:pic>
        <p:nvPicPr>
          <p:cNvPr id="1026" name="Picture 2" descr="Adult Asian citrus psyllid, Diaphorina citri Kuwayama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723" y="1539418"/>
            <a:ext cx="4007290" cy="238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ymphal stages of the Asian citrus psyllid, Diaphorina citri Kuwayama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45183"/>
            <a:ext cx="3656855" cy="176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71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Hemlock Woolly </a:t>
            </a:r>
            <a:r>
              <a:rPr lang="en-US" dirty="0" err="1" smtClean="0"/>
              <a:t>Adelgid</a:t>
            </a:r>
            <a:r>
              <a:rPr lang="en-US" dirty="0" smtClean="0"/>
              <a:t> </a:t>
            </a:r>
            <a:r>
              <a:rPr lang="en-US" i="1" dirty="0" err="1" smtClean="0"/>
              <a:t>Adelges</a:t>
            </a:r>
            <a:r>
              <a:rPr lang="en-US" i="1" dirty="0" smtClean="0"/>
              <a:t> </a:t>
            </a:r>
            <a:r>
              <a:rPr lang="en-US" i="1" dirty="0" err="1" smtClean="0"/>
              <a:t>tsugae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white stuff</a:t>
            </a:r>
          </a:p>
          <a:p>
            <a:endParaRPr lang="en-US" dirty="0"/>
          </a:p>
          <a:p>
            <a:r>
              <a:rPr lang="en-US" dirty="0" smtClean="0"/>
              <a:t>Feeds off of the sap of hemlock trees</a:t>
            </a:r>
          </a:p>
          <a:p>
            <a:r>
              <a:rPr lang="en-US" dirty="0" smtClean="0"/>
              <a:t>Simultaneously injects a toxin which severely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damages the tree</a:t>
            </a:r>
          </a:p>
          <a:p>
            <a:r>
              <a:rPr lang="en-US" dirty="0" smtClean="0"/>
              <a:t>Is found in Michigan but </a:t>
            </a:r>
            <a:r>
              <a:rPr lang="en-US" b="1" dirty="0" smtClean="0"/>
              <a:t>not</a:t>
            </a:r>
            <a:r>
              <a:rPr lang="en-US" dirty="0" smtClean="0"/>
              <a:t> considered a pest</a:t>
            </a:r>
          </a:p>
          <a:p>
            <a:r>
              <a:rPr lang="en-US" dirty="0" smtClean="0"/>
              <a:t>Controls are biological control and treatment of individual trees</a:t>
            </a:r>
          </a:p>
          <a:p>
            <a:r>
              <a:rPr lang="en-US" dirty="0" smtClean="0"/>
              <a:t>However, both only work on small scales</a:t>
            </a:r>
            <a:endParaRPr lang="en-US" dirty="0"/>
          </a:p>
        </p:txBody>
      </p:sp>
      <p:pic>
        <p:nvPicPr>
          <p:cNvPr id="11266" name="Picture 2" descr="Adelges tsugae 32250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756" y="1502207"/>
            <a:ext cx="3252643" cy="216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737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Brown Apple Moth </a:t>
            </a:r>
            <a:r>
              <a:rPr lang="en-US" i="1" dirty="0" err="1" smtClean="0"/>
              <a:t>Epiphyas</a:t>
            </a:r>
            <a:r>
              <a:rPr lang="en-US" i="1" dirty="0" smtClean="0"/>
              <a:t> </a:t>
            </a:r>
            <a:r>
              <a:rPr lang="en-US" i="1" dirty="0" err="1" smtClean="0"/>
              <a:t>postvittana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look a lot like other moths so DNA tests are currently required to 100% identify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Causes damage to various fruits</a:t>
            </a:r>
          </a:p>
          <a:p>
            <a:r>
              <a:rPr lang="en-US" dirty="0" smtClean="0"/>
              <a:t>Is not a pest in the U.S. at all</a:t>
            </a:r>
          </a:p>
          <a:p>
            <a:r>
              <a:rPr lang="en-US" dirty="0" smtClean="0"/>
              <a:t>Insecticides and biologic controls have been used where it is a pest though</a:t>
            </a:r>
            <a:endParaRPr lang="en-US" dirty="0"/>
          </a:p>
        </p:txBody>
      </p:sp>
      <p:pic>
        <p:nvPicPr>
          <p:cNvPr id="12290" name="Picture 2" descr="Light Brown Apple Moth - Epiphyas postvitta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129" y="2565111"/>
            <a:ext cx="2940916" cy="240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42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Mediterranean Fruit Fly </a:t>
            </a:r>
            <a:r>
              <a:rPr lang="en-US" i="1" dirty="0" err="1" smtClean="0"/>
              <a:t>Ceratitis</a:t>
            </a:r>
            <a:r>
              <a:rPr lang="en-US" i="1" dirty="0" smtClean="0"/>
              <a:t> </a:t>
            </a:r>
            <a:r>
              <a:rPr lang="en-US" i="1" dirty="0" err="1" smtClean="0"/>
              <a:t>capitata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These look creepy as hell</a:t>
            </a:r>
          </a:p>
          <a:p>
            <a:endParaRPr lang="en-US" dirty="0"/>
          </a:p>
          <a:p>
            <a:r>
              <a:rPr lang="en-US" dirty="0" smtClean="0"/>
              <a:t>Lay eggs on the inside of various fruit</a:t>
            </a:r>
          </a:p>
          <a:p>
            <a:r>
              <a:rPr lang="en-US" dirty="0" smtClean="0"/>
              <a:t>Spread through global fruit trade</a:t>
            </a:r>
          </a:p>
          <a:p>
            <a:r>
              <a:rPr lang="en-US" dirty="0" smtClean="0"/>
              <a:t>Causes damage to fruit crops</a:t>
            </a:r>
          </a:p>
          <a:p>
            <a:r>
              <a:rPr lang="en-US" dirty="0" smtClean="0"/>
              <a:t>Not in Michigan</a:t>
            </a:r>
          </a:p>
          <a:p>
            <a:r>
              <a:rPr lang="en-US" dirty="0" smtClean="0"/>
              <a:t>A method of biologic control called the “sterile insect technique” has been successful in combating this species</a:t>
            </a:r>
          </a:p>
          <a:p>
            <a:r>
              <a:rPr lang="en-US" dirty="0" smtClean="0"/>
              <a:t>The technique is to release a huge number of sterile Mediterranean Fruit Flies</a:t>
            </a:r>
            <a:endParaRPr lang="en-US" dirty="0"/>
          </a:p>
        </p:txBody>
      </p:sp>
      <p:pic>
        <p:nvPicPr>
          <p:cNvPr id="13314" name="Picture 2" descr="Fly October 2008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056" y="1690688"/>
            <a:ext cx="2856941" cy="222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821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 Fruit Fly </a:t>
            </a:r>
            <a:r>
              <a:rPr lang="en-US" i="1" dirty="0" err="1" smtClean="0"/>
              <a:t>Anastrepha</a:t>
            </a:r>
            <a:r>
              <a:rPr lang="en-US" i="1" dirty="0" smtClean="0"/>
              <a:t> </a:t>
            </a:r>
            <a:r>
              <a:rPr lang="en-US" i="1" dirty="0" err="1" smtClean="0"/>
              <a:t>ludens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Yellow, glassy look</a:t>
            </a:r>
          </a:p>
          <a:p>
            <a:endParaRPr lang="en-US" dirty="0"/>
          </a:p>
          <a:p>
            <a:r>
              <a:rPr lang="en-US" dirty="0" smtClean="0"/>
              <a:t>Spread through migrant workers from Mexico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bringing infested fruit</a:t>
            </a:r>
          </a:p>
          <a:p>
            <a:r>
              <a:rPr lang="en-US" dirty="0" smtClean="0"/>
              <a:t>Damages crops, mainly citrus fruits</a:t>
            </a:r>
          </a:p>
          <a:p>
            <a:r>
              <a:rPr lang="en-US" dirty="0" smtClean="0"/>
              <a:t>Not found in Michigan</a:t>
            </a:r>
          </a:p>
          <a:p>
            <a:r>
              <a:rPr lang="en-US" dirty="0" smtClean="0"/>
              <a:t>Controls include quarantine and the sterile insect technique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5295" y="1825625"/>
            <a:ext cx="1944831" cy="210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552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Bollworm </a:t>
            </a:r>
            <a:r>
              <a:rPr lang="en-US" i="1" dirty="0" err="1" smtClean="0"/>
              <a:t>Pectinophora</a:t>
            </a:r>
            <a:r>
              <a:rPr lang="en-US" i="1" dirty="0" smtClean="0"/>
              <a:t> </a:t>
            </a:r>
            <a:r>
              <a:rPr lang="en-US" i="1" dirty="0" err="1" smtClean="0"/>
              <a:t>gossypiella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mean it’s pink.</a:t>
            </a:r>
          </a:p>
          <a:p>
            <a:r>
              <a:rPr lang="en-US" dirty="0" smtClean="0"/>
              <a:t>However, the adult forms are moths but 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don’t expect you to be able to identify this form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They cause damage to cotton crops by damaging the bolls from the insides</a:t>
            </a:r>
          </a:p>
          <a:p>
            <a:r>
              <a:rPr lang="en-US" dirty="0" smtClean="0"/>
              <a:t>Not in Michigan</a:t>
            </a:r>
          </a:p>
          <a:p>
            <a:r>
              <a:rPr lang="en-US" dirty="0" smtClean="0"/>
              <a:t>Controls include host-free periods, a cleansing of the crop cycle and insecticides which must be used in extreme moderation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2827" y="1825625"/>
            <a:ext cx="19050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616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Pink Hibiscus </a:t>
            </a:r>
            <a:r>
              <a:rPr lang="en-US" sz="3100" dirty="0" err="1"/>
              <a:t>Mealybug</a:t>
            </a:r>
            <a:r>
              <a:rPr lang="en-US" sz="3100" dirty="0"/>
              <a:t> 	</a:t>
            </a:r>
            <a:r>
              <a:rPr lang="en-US" sz="3100" i="1" dirty="0" err="1"/>
              <a:t>Maconellicoccus</a:t>
            </a:r>
            <a:r>
              <a:rPr lang="en-US" sz="3100" i="1" dirty="0"/>
              <a:t> </a:t>
            </a:r>
            <a:r>
              <a:rPr lang="en-US" sz="3100" i="1" dirty="0" err="1"/>
              <a:t>hirsutus</a:t>
            </a:r>
            <a:r>
              <a:rPr lang="en-US" sz="3100" dirty="0"/>
              <a:t>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Again these are pretty distinct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Infests a lot of plants by injecting a toxic saliva which usually destroys parts of the plant</a:t>
            </a:r>
          </a:p>
          <a:p>
            <a:r>
              <a:rPr lang="en-US" dirty="0"/>
              <a:t>Not found in Michigan</a:t>
            </a:r>
          </a:p>
          <a:p>
            <a:r>
              <a:rPr lang="en-US" dirty="0"/>
              <a:t>Controls include pesticides (doesn’t work at all) and biological control (parasites) which works somewhat better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500" y="1460500"/>
            <a:ext cx="2010176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733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Red Imported Fire Ant 	</a:t>
            </a:r>
            <a:r>
              <a:rPr lang="en-US" sz="3600" i="1" dirty="0" err="1"/>
              <a:t>Solenopsis</a:t>
            </a:r>
            <a:r>
              <a:rPr lang="en-US" sz="3600" i="1" dirty="0"/>
              <a:t> </a:t>
            </a:r>
            <a:r>
              <a:rPr lang="en-US" sz="3600" i="1" dirty="0" err="1"/>
              <a:t>invicta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They’re the ones that look like ants and are red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Cause damage through really painful bites and building mounds that disrupt crop roots</a:t>
            </a:r>
          </a:p>
          <a:p>
            <a:r>
              <a:rPr lang="en-US" dirty="0" smtClean="0"/>
              <a:t>Not found in Michigan</a:t>
            </a:r>
          </a:p>
          <a:p>
            <a:r>
              <a:rPr lang="en-US" dirty="0" smtClean="0"/>
              <a:t>Controls are typically pesticides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9700" y="2235200"/>
            <a:ext cx="19812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92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Russian Wheat Aphid 	</a:t>
            </a:r>
            <a:r>
              <a:rPr lang="en-US" i="1" dirty="0" err="1" smtClean="0"/>
              <a:t>Diuraphis</a:t>
            </a:r>
            <a:r>
              <a:rPr lang="en-US" i="1" dirty="0" smtClean="0"/>
              <a:t> </a:t>
            </a:r>
            <a:r>
              <a:rPr lang="en-US" i="1" dirty="0" err="1" smtClean="0"/>
              <a:t>noxia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pale green insect</a:t>
            </a:r>
          </a:p>
          <a:p>
            <a:r>
              <a:rPr lang="en-US" dirty="0" smtClean="0"/>
              <a:t>Spindle-shaped body often covered in a powdery coating of wax</a:t>
            </a:r>
          </a:p>
          <a:p>
            <a:r>
              <a:rPr lang="en-US" dirty="0" smtClean="0"/>
              <a:t>Has a notched tail unlike others of its species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4030663"/>
            <a:ext cx="25400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234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Russian Wheat Aphid 	</a:t>
            </a:r>
            <a:r>
              <a:rPr lang="en-US" sz="3200" i="1" dirty="0" err="1"/>
              <a:t>Diuraphis</a:t>
            </a:r>
            <a:r>
              <a:rPr lang="en-US" sz="3200" i="1" dirty="0"/>
              <a:t> </a:t>
            </a:r>
            <a:r>
              <a:rPr lang="en-US" sz="3200" i="1" dirty="0" err="1"/>
              <a:t>noxia</a:t>
            </a:r>
            <a:r>
              <a:rPr lang="en-US" sz="3200" i="1" dirty="0"/>
              <a:t> </a:t>
            </a:r>
            <a:r>
              <a:rPr lang="en-US" sz="3200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Goes through cycles of being very harmful to being a negligible annoyance</a:t>
            </a:r>
          </a:p>
          <a:p>
            <a:r>
              <a:rPr lang="en-US" dirty="0" smtClean="0"/>
              <a:t>Causes damage to grasses such as wheat and barley; it causes white up/down streaks on the leaves</a:t>
            </a:r>
          </a:p>
          <a:p>
            <a:r>
              <a:rPr lang="en-US" dirty="0" smtClean="0"/>
              <a:t>Controls include good planning (early planning, avoiding water stress,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83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Silverleaf</a:t>
            </a:r>
            <a:r>
              <a:rPr lang="en-US" dirty="0" smtClean="0"/>
              <a:t> Whitefly </a:t>
            </a:r>
            <a:r>
              <a:rPr lang="en-US" i="1" dirty="0" err="1" smtClean="0"/>
              <a:t>Bemisia</a:t>
            </a:r>
            <a:r>
              <a:rPr lang="en-US" i="1" dirty="0" smtClean="0"/>
              <a:t> </a:t>
            </a:r>
            <a:r>
              <a:rPr lang="en-US" i="1" dirty="0" err="1" smtClean="0"/>
              <a:t>argentifolii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~1.5 mm long</a:t>
            </a:r>
          </a:p>
          <a:p>
            <a:r>
              <a:rPr lang="en-US" dirty="0" smtClean="0"/>
              <a:t>Yellow body with white wings</a:t>
            </a:r>
          </a:p>
          <a:p>
            <a:r>
              <a:rPr lang="en-US" dirty="0" smtClean="0"/>
              <a:t>Wings are roof-like and don’t touch</a:t>
            </a:r>
          </a:p>
          <a:p>
            <a:endParaRPr lang="en-US" dirty="0"/>
          </a:p>
          <a:p>
            <a:r>
              <a:rPr lang="en-US" dirty="0" smtClean="0"/>
              <a:t>Attack cotton plants which destroys or severely reduces the quality of cotton bolls/plants</a:t>
            </a:r>
          </a:p>
          <a:p>
            <a:r>
              <a:rPr lang="en-US" dirty="0" smtClean="0"/>
              <a:t>Not found in Michigan</a:t>
            </a:r>
          </a:p>
          <a:p>
            <a:r>
              <a:rPr lang="en-US" dirty="0" smtClean="0"/>
              <a:t>Controls are either up to farmers to maintain crops or biologic controls (generally wasps)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709" y="1690688"/>
            <a:ext cx="1828800" cy="133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637" y="1790700"/>
            <a:ext cx="190500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981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Citrus Psyllid </a:t>
            </a:r>
            <a:r>
              <a:rPr lang="en-US" i="1" dirty="0" err="1" smtClean="0"/>
              <a:t>Diaphorina</a:t>
            </a:r>
            <a:r>
              <a:rPr lang="en-US" i="1" dirty="0" smtClean="0"/>
              <a:t> </a:t>
            </a:r>
            <a:r>
              <a:rPr lang="en-US" i="1" dirty="0" err="1"/>
              <a:t>c</a:t>
            </a:r>
            <a:r>
              <a:rPr lang="en-US" i="1" dirty="0" err="1" smtClean="0"/>
              <a:t>itri</a:t>
            </a:r>
            <a:r>
              <a:rPr lang="en-US" i="1" dirty="0" smtClean="0"/>
              <a:t>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kills citrus plants by spreading disease</a:t>
            </a:r>
          </a:p>
          <a:p>
            <a:r>
              <a:rPr lang="en-US" dirty="0" smtClean="0"/>
              <a:t>Are generally moved around by infected plants</a:t>
            </a:r>
          </a:p>
          <a:p>
            <a:r>
              <a:rPr lang="en-US" b="1" dirty="0" smtClean="0"/>
              <a:t>Not</a:t>
            </a:r>
            <a:r>
              <a:rPr lang="en-US" dirty="0" smtClean="0"/>
              <a:t> found in Michigan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19984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Soybean Cyst Nematode </a:t>
            </a:r>
            <a:r>
              <a:rPr lang="en-US" i="1" dirty="0" err="1" smtClean="0"/>
              <a:t>Heterodera</a:t>
            </a:r>
            <a:r>
              <a:rPr lang="en-US" i="1" dirty="0" smtClean="0"/>
              <a:t> </a:t>
            </a:r>
            <a:r>
              <a:rPr lang="en-US" i="1" dirty="0" err="1" smtClean="0"/>
              <a:t>glycines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only invertebrate that is often invisible to the naked eye</a:t>
            </a:r>
          </a:p>
          <a:p>
            <a:r>
              <a:rPr lang="en-US" dirty="0" smtClean="0"/>
              <a:t>They’re these worm-like things though</a:t>
            </a:r>
          </a:p>
          <a:p>
            <a:endParaRPr lang="en-US" dirty="0"/>
          </a:p>
          <a:p>
            <a:r>
              <a:rPr lang="en-US" dirty="0" smtClean="0"/>
              <a:t>They destroy soybean plants</a:t>
            </a:r>
          </a:p>
          <a:p>
            <a:r>
              <a:rPr lang="en-US" dirty="0" smtClean="0"/>
              <a:t>Is found in Michigan</a:t>
            </a:r>
            <a:endParaRPr lang="en-US" dirty="0"/>
          </a:p>
        </p:txBody>
      </p:sp>
      <p:pic>
        <p:nvPicPr>
          <p:cNvPr id="2050" name="Picture 2" descr="Soybean cyst nematode and egg S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839" y="250868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00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Asian Long-Horned Beetle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Anoplophora</a:t>
            </a:r>
            <a:r>
              <a:rPr lang="en-US" sz="3600" i="1" dirty="0" smtClean="0"/>
              <a:t> </a:t>
            </a:r>
            <a:r>
              <a:rPr lang="en-US" sz="3600" i="1" dirty="0" err="1"/>
              <a:t>g</a:t>
            </a:r>
            <a:r>
              <a:rPr lang="en-US" sz="3600" i="1" dirty="0" err="1" smtClean="0"/>
              <a:t>labripennis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long black and white antennae</a:t>
            </a:r>
          </a:p>
          <a:p>
            <a:r>
              <a:rPr lang="en-US" dirty="0" smtClean="0"/>
              <a:t>Glossy black with irregular white spots</a:t>
            </a:r>
          </a:p>
          <a:p>
            <a:r>
              <a:rPr lang="en-US" dirty="0" smtClean="0"/>
              <a:t>Box-shaped body structure</a:t>
            </a:r>
          </a:p>
          <a:p>
            <a:endParaRPr lang="en-US" dirty="0"/>
          </a:p>
          <a:p>
            <a:r>
              <a:rPr lang="en-US" dirty="0" smtClean="0"/>
              <a:t>Spread within wood packing material from Asia (duh.)</a:t>
            </a:r>
          </a:p>
          <a:p>
            <a:r>
              <a:rPr lang="en-US" dirty="0" smtClean="0"/>
              <a:t>Can be found in Michigan</a:t>
            </a:r>
          </a:p>
          <a:p>
            <a:r>
              <a:rPr lang="en-US" dirty="0" smtClean="0"/>
              <a:t>Destroys hardwood trees</a:t>
            </a:r>
          </a:p>
          <a:p>
            <a:r>
              <a:rPr lang="en-US" dirty="0" smtClean="0"/>
              <a:t>Quarantines, shipment of infested trees, insecticide and shipping restrictions have all been attempted</a:t>
            </a:r>
          </a:p>
        </p:txBody>
      </p:sp>
      <p:pic>
        <p:nvPicPr>
          <p:cNvPr id="2050" name="Picture 2" descr="Aziatische-bok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394" y="1917412"/>
            <a:ext cx="2095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62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Asian Tiger Mosquito </a:t>
            </a:r>
            <a:r>
              <a:rPr lang="en-US" i="1" dirty="0" err="1" smtClean="0"/>
              <a:t>Aedes</a:t>
            </a:r>
            <a:r>
              <a:rPr lang="en-US" i="1" dirty="0" smtClean="0"/>
              <a:t> </a:t>
            </a:r>
            <a:r>
              <a:rPr lang="en-US" i="1" dirty="0" err="1" smtClean="0"/>
              <a:t>albopictus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and white striped legs</a:t>
            </a:r>
          </a:p>
          <a:p>
            <a:r>
              <a:rPr lang="en-US" dirty="0" smtClean="0"/>
              <a:t>Small black and white striped body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Transmits many diseases such as Yellow Fever and Dengue Fever.</a:t>
            </a:r>
          </a:p>
          <a:p>
            <a:r>
              <a:rPr lang="en-US" dirty="0" smtClean="0"/>
              <a:t>Recently invaded Michigan</a:t>
            </a:r>
          </a:p>
          <a:p>
            <a:r>
              <a:rPr lang="en-US" dirty="0" smtClean="0"/>
              <a:t>Control is generally by destroying their eggs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3164" y="1690688"/>
            <a:ext cx="3031981" cy="217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5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Brown </a:t>
            </a:r>
            <a:r>
              <a:rPr lang="en-US" sz="4000" dirty="0" err="1" smtClean="0"/>
              <a:t>Marmorated</a:t>
            </a:r>
            <a:r>
              <a:rPr lang="en-US" sz="4000" dirty="0" smtClean="0"/>
              <a:t> Stink Bug </a:t>
            </a:r>
            <a:r>
              <a:rPr lang="en-US" sz="4000" i="1" dirty="0" err="1" smtClean="0"/>
              <a:t>Halyomorpha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halys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are brown on both sides although they vary in shade</a:t>
            </a:r>
          </a:p>
          <a:p>
            <a:r>
              <a:rPr lang="en-US" dirty="0" smtClean="0"/>
              <a:t>They have grey, white or bluish markings</a:t>
            </a:r>
          </a:p>
          <a:p>
            <a:r>
              <a:rPr lang="en-US" dirty="0" smtClean="0"/>
              <a:t>Alternating light bands on the antennae</a:t>
            </a:r>
          </a:p>
          <a:p>
            <a:r>
              <a:rPr lang="en-US" dirty="0" smtClean="0"/>
              <a:t>Alternating dark bands on the outer edge of the abdomen</a:t>
            </a:r>
          </a:p>
          <a:p>
            <a:endParaRPr lang="en-US" dirty="0"/>
          </a:p>
          <a:p>
            <a:r>
              <a:rPr lang="en-US" dirty="0" smtClean="0"/>
              <a:t>Is present in Michigan</a:t>
            </a:r>
          </a:p>
          <a:p>
            <a:r>
              <a:rPr lang="en-US" dirty="0" smtClean="0"/>
              <a:t>Destroys fruit crops</a:t>
            </a:r>
          </a:p>
          <a:p>
            <a:r>
              <a:rPr lang="en-US" dirty="0" smtClean="0"/>
              <a:t>Invades homes and other buildings in the fall to survive the winter</a:t>
            </a:r>
          </a:p>
          <a:p>
            <a:r>
              <a:rPr lang="en-US" dirty="0" smtClean="0"/>
              <a:t>Entered the U.S. through packing crates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0275" y="1825625"/>
            <a:ext cx="153352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7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Cactus Moth </a:t>
            </a:r>
            <a:r>
              <a:rPr lang="en-US" i="1" dirty="0" err="1" smtClean="0"/>
              <a:t>Cactoblastis</a:t>
            </a:r>
            <a:r>
              <a:rPr lang="en-US" i="1" dirty="0" smtClean="0"/>
              <a:t> </a:t>
            </a:r>
            <a:r>
              <a:rPr lang="en-US" i="1" dirty="0" err="1" smtClean="0"/>
              <a:t>cactorum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adult version looks exactly like other moths</a:t>
            </a:r>
          </a:p>
          <a:p>
            <a:r>
              <a:rPr lang="en-US" dirty="0" smtClean="0"/>
              <a:t>Only way to tell is to surgically remove and examine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genitalia of a male moth</a:t>
            </a:r>
          </a:p>
          <a:p>
            <a:r>
              <a:rPr lang="en-US" dirty="0" smtClean="0"/>
              <a:t>The larvae are a pink-cream color with black bands that eventually becomes orange with black bands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3891" y="1507114"/>
            <a:ext cx="2389909" cy="15892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8798" y="4238392"/>
            <a:ext cx="3123203" cy="159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268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Cactus Moth </a:t>
            </a:r>
            <a:r>
              <a:rPr lang="en-US" i="1" dirty="0" err="1" smtClean="0"/>
              <a:t>Cactoblastis</a:t>
            </a:r>
            <a:r>
              <a:rPr lang="en-US" i="1" dirty="0" smtClean="0"/>
              <a:t> </a:t>
            </a:r>
            <a:r>
              <a:rPr lang="en-US" i="1" dirty="0" err="1" smtClean="0"/>
              <a:t>cactorum</a:t>
            </a:r>
            <a:r>
              <a:rPr lang="en-US" i="1" dirty="0" smtClean="0"/>
              <a:t>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Was first introduced to Australia + a few other places as a pest control agent (on purpose). It worked, in Australia, the Cactus Moth is </a:t>
            </a:r>
            <a:r>
              <a:rPr lang="en-US" b="1" dirty="0" smtClean="0"/>
              <a:t>not</a:t>
            </a:r>
            <a:r>
              <a:rPr lang="en-US" dirty="0" smtClean="0"/>
              <a:t> an inv. </a:t>
            </a:r>
            <a:r>
              <a:rPr lang="en-US" dirty="0"/>
              <a:t>s</a:t>
            </a:r>
            <a:r>
              <a:rPr lang="en-US" dirty="0" smtClean="0"/>
              <a:t>pecies</a:t>
            </a:r>
          </a:p>
          <a:p>
            <a:r>
              <a:rPr lang="en-US" dirty="0" smtClean="0"/>
              <a:t>The Cactus Moth came to the U.S. through both intentional as well as unintentional means</a:t>
            </a:r>
          </a:p>
          <a:p>
            <a:r>
              <a:rPr lang="en-US" dirty="0" smtClean="0"/>
              <a:t>They endanger various cactus species</a:t>
            </a:r>
          </a:p>
          <a:p>
            <a:r>
              <a:rPr lang="en-US" b="1" dirty="0" smtClean="0"/>
              <a:t>Not</a:t>
            </a:r>
            <a:r>
              <a:rPr lang="en-US" dirty="0"/>
              <a:t> </a:t>
            </a:r>
            <a:r>
              <a:rPr lang="en-US" dirty="0" smtClean="0"/>
              <a:t>found in Michigan</a:t>
            </a:r>
          </a:p>
          <a:p>
            <a:r>
              <a:rPr lang="en-US" dirty="0" smtClean="0"/>
              <a:t>Main methods of control are bacterial and predator introduction. The bacteria and wasps don’t work too well. The ants that have been tested so far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9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Chilli</a:t>
            </a:r>
            <a:r>
              <a:rPr lang="en-US" dirty="0" smtClean="0"/>
              <a:t> </a:t>
            </a:r>
            <a:r>
              <a:rPr lang="en-US" dirty="0" err="1" smtClean="0"/>
              <a:t>Thrips</a:t>
            </a:r>
            <a:r>
              <a:rPr lang="en-US" dirty="0" smtClean="0"/>
              <a:t> </a:t>
            </a:r>
            <a:r>
              <a:rPr lang="en-US" i="1" dirty="0" err="1" smtClean="0"/>
              <a:t>Scirtothrips</a:t>
            </a:r>
            <a:r>
              <a:rPr lang="en-US" i="1" dirty="0" smtClean="0"/>
              <a:t> dorsalis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&lt; 1 mm in length</a:t>
            </a:r>
          </a:p>
          <a:p>
            <a:r>
              <a:rPr lang="en-US" dirty="0" smtClean="0"/>
              <a:t>Yellow body with dark striping</a:t>
            </a:r>
          </a:p>
          <a:p>
            <a:r>
              <a:rPr lang="en-US" dirty="0" smtClean="0"/>
              <a:t>Dark antennae</a:t>
            </a:r>
          </a:p>
          <a:p>
            <a:r>
              <a:rPr lang="en-US" dirty="0" smtClean="0"/>
              <a:t>Plants attacked by this species develop wrinkly leaves with distinctive brown scarring</a:t>
            </a:r>
          </a:p>
          <a:p>
            <a:endParaRPr lang="en-US" dirty="0"/>
          </a:p>
          <a:p>
            <a:r>
              <a:rPr lang="en-US" dirty="0" smtClean="0"/>
              <a:t>Destroys fruit crops</a:t>
            </a:r>
          </a:p>
          <a:p>
            <a:r>
              <a:rPr lang="en-US" b="1" dirty="0" smtClean="0"/>
              <a:t>Not </a:t>
            </a:r>
            <a:r>
              <a:rPr lang="en-US" dirty="0" smtClean="0"/>
              <a:t>found in Michigan</a:t>
            </a:r>
          </a:p>
          <a:p>
            <a:r>
              <a:rPr lang="en-US" dirty="0" smtClean="0"/>
              <a:t>Develops resistances to insecticides very quickly</a:t>
            </a:r>
          </a:p>
          <a:p>
            <a:r>
              <a:rPr lang="en-US" dirty="0" smtClean="0"/>
              <a:t>Fungi have been used as a control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739" y="3901787"/>
            <a:ext cx="3054061" cy="190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02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1396</Words>
  <Application>Microsoft Office PowerPoint</Application>
  <PresentationFormat>Widescreen</PresentationFormat>
  <Paragraphs>213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Invasive Species – Invertebrats</vt:lpstr>
      <vt:lpstr>Asian Citrus Psyllid Diaphorina citri</vt:lpstr>
      <vt:lpstr>Asian Citrus Psyllid Diaphorina citri (cont.)</vt:lpstr>
      <vt:lpstr>Asian Long-Horned Beetle Anoplophora glabripennis</vt:lpstr>
      <vt:lpstr>Asian Tiger Mosquito Aedes albopictus</vt:lpstr>
      <vt:lpstr>Brown Marmorated Stink Bug Halyomorpha halys</vt:lpstr>
      <vt:lpstr>Cactus Moth Cactoblastis cactorum</vt:lpstr>
      <vt:lpstr>Cactus Moth Cactoblastis cactorum (cont.)</vt:lpstr>
      <vt:lpstr>Chilli Thrips Scirtothrips dorsalis</vt:lpstr>
      <vt:lpstr>Citrus Longhorned Beetle Anoplophora chinensis</vt:lpstr>
      <vt:lpstr>Common Pine Shoot Beetle Tomicus piniperda</vt:lpstr>
      <vt:lpstr>Emerald Ash Borer Agrilus planipennis</vt:lpstr>
      <vt:lpstr>European Gypsy Moth Lymantria dispar</vt:lpstr>
      <vt:lpstr>European Gypsy Moth Lymantria dispar (cont.)</vt:lpstr>
      <vt:lpstr>European Spruce Bark Beetle Ips typographus</vt:lpstr>
      <vt:lpstr>Formosan Subterranean Termite Coptotermes formosanus</vt:lpstr>
      <vt:lpstr>Giant African Snail Lissachatina fulica</vt:lpstr>
      <vt:lpstr>Glassy-Winged Sharpshooter Homalodisca vitripennis</vt:lpstr>
      <vt:lpstr>Glassy-Winged Sharpshooter Homalodisca vitripennis (cont.)</vt:lpstr>
      <vt:lpstr>Hemlock Woolly Adelgid Adelges tsugae</vt:lpstr>
      <vt:lpstr>Light Brown Apple Moth Epiphyas postvittana</vt:lpstr>
      <vt:lpstr>Mediterranean Fruit Fly Ceratitis capitata</vt:lpstr>
      <vt:lpstr>Mexican Fruit Fly Anastrepha ludens</vt:lpstr>
      <vt:lpstr>Pink Bollworm Pectinophora gossypiella</vt:lpstr>
      <vt:lpstr>Pink Hibiscus Mealybug  Maconellicoccus hirsutus  </vt:lpstr>
      <vt:lpstr>Red Imported Fire Ant  Solenopsis invicta</vt:lpstr>
      <vt:lpstr>Russian Wheat Aphid  Diuraphis noxia</vt:lpstr>
      <vt:lpstr>Russian Wheat Aphid  Diuraphis noxia (cont.)</vt:lpstr>
      <vt:lpstr>Silverleaf Whitefly Bemisia argentifolii</vt:lpstr>
      <vt:lpstr>Soybean Cyst Nematode Heterodera glycines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Invasive Species – Invertebrate Species</dc:title>
  <dc:creator>Eric Shen</dc:creator>
  <cp:lastModifiedBy>Eric Shen</cp:lastModifiedBy>
  <cp:revision>19</cp:revision>
  <dcterms:created xsi:type="dcterms:W3CDTF">2015-10-26T16:28:12Z</dcterms:created>
  <dcterms:modified xsi:type="dcterms:W3CDTF">2015-11-02T00:53:50Z</dcterms:modified>
</cp:coreProperties>
</file>