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4" r:id="rId19"/>
    <p:sldId id="272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E5B3-295C-4A3B-80F2-631AE3DF3CB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AD18-1F35-4CB3-82BE-6A60FE3B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9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E5B3-295C-4A3B-80F2-631AE3DF3CB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AD18-1F35-4CB3-82BE-6A60FE3B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7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E5B3-295C-4A3B-80F2-631AE3DF3CB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AD18-1F35-4CB3-82BE-6A60FE3B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E5B3-295C-4A3B-80F2-631AE3DF3CB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AD18-1F35-4CB3-82BE-6A60FE3B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7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E5B3-295C-4A3B-80F2-631AE3DF3CB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AD18-1F35-4CB3-82BE-6A60FE3B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5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E5B3-295C-4A3B-80F2-631AE3DF3CB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AD18-1F35-4CB3-82BE-6A60FE3B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1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E5B3-295C-4A3B-80F2-631AE3DF3CB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AD18-1F35-4CB3-82BE-6A60FE3B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9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E5B3-295C-4A3B-80F2-631AE3DF3CB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AD18-1F35-4CB3-82BE-6A60FE3B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E5B3-295C-4A3B-80F2-631AE3DF3CB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AD18-1F35-4CB3-82BE-6A60FE3B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4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E5B3-295C-4A3B-80F2-631AE3DF3CB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AD18-1F35-4CB3-82BE-6A60FE3B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5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E5B3-295C-4A3B-80F2-631AE3DF3CB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AD18-1F35-4CB3-82BE-6A60FE3B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4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DE5B3-295C-4A3B-80F2-631AE3DF3CB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CAD18-1F35-4CB3-82BE-6A60FE3B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4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Inv. </a:t>
            </a:r>
            <a:r>
              <a:rPr lang="en-US" smtClean="0"/>
              <a:t>Species – </a:t>
            </a:r>
            <a:r>
              <a:rPr lang="en-US" dirty="0" smtClean="0"/>
              <a:t>Aquatic Plants, Fungi, Viruses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96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</a:t>
            </a:r>
            <a:r>
              <a:rPr lang="en-US" dirty="0" err="1" smtClean="0"/>
              <a:t>Salvinia</a:t>
            </a:r>
            <a:r>
              <a:rPr lang="en-US" dirty="0" smtClean="0"/>
              <a:t> </a:t>
            </a:r>
            <a:r>
              <a:rPr lang="en-US" i="1" dirty="0" err="1" smtClean="0"/>
              <a:t>Salvinia</a:t>
            </a:r>
            <a:r>
              <a:rPr lang="en-US" i="1" dirty="0" smtClean="0"/>
              <a:t> </a:t>
            </a:r>
            <a:r>
              <a:rPr lang="en-US" i="1" dirty="0" err="1" smtClean="0"/>
              <a:t>molesta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only found floating in the water</a:t>
            </a:r>
          </a:p>
          <a:p>
            <a:r>
              <a:rPr lang="en-US" dirty="0"/>
              <a:t>Looks a bit like a bunch of beans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Not found in Michigan</a:t>
            </a:r>
          </a:p>
          <a:p>
            <a:r>
              <a:rPr lang="en-US" dirty="0"/>
              <a:t>Forms mats that block sunlight and reduces oxygen to the water</a:t>
            </a:r>
          </a:p>
          <a:p>
            <a:r>
              <a:rPr lang="en-US" dirty="0"/>
              <a:t>Biologic control (weevil) works best, manual and chemical have been used as well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309" y="1690688"/>
            <a:ext cx="3033661" cy="227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6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Hydrilla</a:t>
            </a:r>
            <a:r>
              <a:rPr lang="en-US" dirty="0" smtClean="0"/>
              <a:t> </a:t>
            </a:r>
            <a:r>
              <a:rPr lang="en-US" i="1" dirty="0" err="1" smtClean="0"/>
              <a:t>Hydrilla</a:t>
            </a:r>
            <a:r>
              <a:rPr lang="en-US" i="1" dirty="0" smtClean="0"/>
              <a:t> </a:t>
            </a:r>
            <a:r>
              <a:rPr lang="en-US" i="1" dirty="0" err="1" smtClean="0"/>
              <a:t>verticillata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Whorls with 2-8 leaves</a:t>
            </a:r>
          </a:p>
          <a:p>
            <a:r>
              <a:rPr lang="en-US" dirty="0"/>
              <a:t>Oftentimes has reddish streaks</a:t>
            </a:r>
          </a:p>
          <a:p>
            <a:endParaRPr lang="en-US" dirty="0"/>
          </a:p>
          <a:p>
            <a:r>
              <a:rPr lang="en-US" dirty="0"/>
              <a:t>Not found in Michigan</a:t>
            </a:r>
          </a:p>
          <a:p>
            <a:r>
              <a:rPr lang="en-US" dirty="0"/>
              <a:t>Introduced through aquariums</a:t>
            </a:r>
          </a:p>
          <a:p>
            <a:r>
              <a:rPr lang="en-US" dirty="0"/>
              <a:t>Crowds out native species</a:t>
            </a:r>
          </a:p>
          <a:p>
            <a:r>
              <a:rPr lang="en-US" dirty="0"/>
              <a:t>Messes with irrigation and boating</a:t>
            </a:r>
          </a:p>
          <a:p>
            <a:r>
              <a:rPr lang="en-US" dirty="0"/>
              <a:t>Controls include chemicals, grass carp and various insects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522" y="1825625"/>
            <a:ext cx="4085360" cy="269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54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Melaleuca </a:t>
            </a:r>
            <a:r>
              <a:rPr lang="en-US" i="1" dirty="0" err="1" smtClean="0"/>
              <a:t>Melaleuca</a:t>
            </a:r>
            <a:r>
              <a:rPr lang="en-US" i="1" dirty="0" smtClean="0"/>
              <a:t> </a:t>
            </a:r>
            <a:r>
              <a:rPr lang="en-US" i="1" dirty="0" err="1" smtClean="0"/>
              <a:t>quinquenervia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notably has brush-like flowers (pink or white)</a:t>
            </a:r>
          </a:p>
          <a:p>
            <a:endParaRPr lang="en-US" dirty="0"/>
          </a:p>
          <a:p>
            <a:r>
              <a:rPr lang="en-US" dirty="0" smtClean="0"/>
              <a:t>Not found in Michigan</a:t>
            </a:r>
          </a:p>
          <a:p>
            <a:r>
              <a:rPr lang="en-US" dirty="0" smtClean="0"/>
              <a:t>Originally introduced for erosion control and beauty</a:t>
            </a:r>
          </a:p>
          <a:p>
            <a:r>
              <a:rPr lang="en-US" dirty="0" smtClean="0"/>
              <a:t>Crowds out native species</a:t>
            </a:r>
          </a:p>
          <a:p>
            <a:r>
              <a:rPr lang="en-US" dirty="0" smtClean="0"/>
              <a:t>Only control is the regulation of movement of the plant</a:t>
            </a:r>
            <a:endParaRPr lang="en-US" dirty="0"/>
          </a:p>
        </p:txBody>
      </p:sp>
      <p:pic>
        <p:nvPicPr>
          <p:cNvPr id="1026" name="Picture 2" descr="http://www.pfaf.org/Admin/PlantImages/MelaleucaAlternifoli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329" y="2000971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24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Purple Loosestrife </a:t>
            </a:r>
            <a:r>
              <a:rPr lang="en-US" i="1" dirty="0" err="1" smtClean="0"/>
              <a:t>Lythrum</a:t>
            </a:r>
            <a:r>
              <a:rPr lang="en-US" i="1" dirty="0" smtClean="0"/>
              <a:t> </a:t>
            </a:r>
            <a:r>
              <a:rPr lang="en-US" i="1" dirty="0" err="1" smtClean="0"/>
              <a:t>salicaria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Reddish stalks</a:t>
            </a:r>
          </a:p>
          <a:p>
            <a:r>
              <a:rPr lang="en-US" dirty="0" smtClean="0"/>
              <a:t>Clusters of purple flowers near the top</a:t>
            </a:r>
          </a:p>
          <a:p>
            <a:endParaRPr lang="en-US" dirty="0"/>
          </a:p>
          <a:p>
            <a:r>
              <a:rPr lang="en-US" dirty="0" smtClean="0"/>
              <a:t>Found in Michigan</a:t>
            </a:r>
          </a:p>
          <a:p>
            <a:r>
              <a:rPr lang="en-US" dirty="0" smtClean="0"/>
              <a:t>Introduced through ship’s ballast and for aesthetic purposes</a:t>
            </a:r>
          </a:p>
          <a:p>
            <a:r>
              <a:rPr lang="en-US" dirty="0" smtClean="0"/>
              <a:t>Crowds out native species</a:t>
            </a:r>
          </a:p>
          <a:p>
            <a:r>
              <a:rPr lang="en-US" dirty="0" smtClean="0"/>
              <a:t>Reduces water flow</a:t>
            </a:r>
          </a:p>
          <a:p>
            <a:r>
              <a:rPr lang="en-US" dirty="0" smtClean="0"/>
              <a:t>Controls are mostly biological (beetles)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475" y="1595871"/>
            <a:ext cx="3074844" cy="208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21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Hyacinth </a:t>
            </a:r>
            <a:r>
              <a:rPr lang="en-US" i="1" dirty="0" err="1" smtClean="0"/>
              <a:t>Eichhornia</a:t>
            </a:r>
            <a:r>
              <a:rPr lang="en-US" i="1" dirty="0" smtClean="0"/>
              <a:t> </a:t>
            </a:r>
            <a:r>
              <a:rPr lang="en-US" i="1" dirty="0" err="1" smtClean="0"/>
              <a:t>crassipes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Notably white-lilac flowers</a:t>
            </a:r>
          </a:p>
          <a:p>
            <a:r>
              <a:rPr lang="en-US" dirty="0" smtClean="0"/>
              <a:t>Broad, waxy leaves</a:t>
            </a:r>
          </a:p>
          <a:p>
            <a:endParaRPr lang="en-US" dirty="0"/>
          </a:p>
          <a:p>
            <a:r>
              <a:rPr lang="en-US" dirty="0" smtClean="0"/>
              <a:t>Found in Michigan</a:t>
            </a:r>
          </a:p>
          <a:p>
            <a:r>
              <a:rPr lang="en-US" dirty="0" smtClean="0"/>
              <a:t>Introduced for aesthetic purposes</a:t>
            </a:r>
          </a:p>
          <a:p>
            <a:r>
              <a:rPr lang="en-US" dirty="0" smtClean="0"/>
              <a:t>Has the potential to completely cover bodies of water, restricting water flow and oxygen</a:t>
            </a:r>
          </a:p>
          <a:p>
            <a:r>
              <a:rPr lang="en-US" dirty="0" smtClean="0"/>
              <a:t>Controls are mostly biological (weevils)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122" y="1690688"/>
            <a:ext cx="3195205" cy="239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15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Lettuce </a:t>
            </a:r>
            <a:r>
              <a:rPr lang="en-US" i="1" dirty="0" err="1" smtClean="0"/>
              <a:t>Pistia</a:t>
            </a:r>
            <a:r>
              <a:rPr lang="en-US" i="1" dirty="0" smtClean="0"/>
              <a:t> stratiotes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Thick leaves in a rosette-shape, similar to lettuce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Found in Michigan</a:t>
            </a:r>
          </a:p>
          <a:p>
            <a:r>
              <a:rPr lang="en-US" dirty="0" smtClean="0"/>
              <a:t>Restricts water flow and oxygen</a:t>
            </a:r>
          </a:p>
          <a:p>
            <a:r>
              <a:rPr lang="en-US" dirty="0" smtClean="0"/>
              <a:t>Promotes the growth of mosquitos</a:t>
            </a:r>
          </a:p>
          <a:p>
            <a:r>
              <a:rPr lang="en-US" dirty="0" smtClean="0"/>
              <a:t>Controls are primarily manual removal</a:t>
            </a:r>
          </a:p>
          <a:p>
            <a:r>
              <a:rPr lang="en-US" dirty="0" smtClean="0"/>
              <a:t>Chemical and biological (weevils/moths) have also been used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715" y="2452254"/>
            <a:ext cx="3865418" cy="25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86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Spinach </a:t>
            </a:r>
            <a:r>
              <a:rPr lang="en-US" i="1" dirty="0" smtClean="0"/>
              <a:t>Ipomoea </a:t>
            </a:r>
            <a:r>
              <a:rPr lang="en-US" i="1" dirty="0" err="1" smtClean="0"/>
              <a:t>aquatica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Chinese kind of spinach</a:t>
            </a:r>
          </a:p>
          <a:p>
            <a:r>
              <a:rPr lang="en-US" dirty="0" smtClean="0"/>
              <a:t>Leaves are paper-airplane shaped</a:t>
            </a:r>
          </a:p>
          <a:p>
            <a:endParaRPr lang="en-US" dirty="0"/>
          </a:p>
          <a:p>
            <a:r>
              <a:rPr lang="en-US" dirty="0" smtClean="0"/>
              <a:t>Not found in Michigan</a:t>
            </a:r>
          </a:p>
          <a:p>
            <a:r>
              <a:rPr lang="en-US" dirty="0" smtClean="0"/>
              <a:t>Can form mats which block sunlight</a:t>
            </a:r>
          </a:p>
          <a:p>
            <a:r>
              <a:rPr lang="en-US" dirty="0" smtClean="0"/>
              <a:t>Is delicious</a:t>
            </a:r>
          </a:p>
          <a:p>
            <a:r>
              <a:rPr lang="en-US" dirty="0" smtClean="0"/>
              <a:t>No notable controls</a:t>
            </a:r>
            <a:endParaRPr lang="en-US" dirty="0"/>
          </a:p>
        </p:txBody>
      </p:sp>
      <p:pic>
        <p:nvPicPr>
          <p:cNvPr id="2050" name="Picture 2" descr="N Ipoa D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628" y="1825624"/>
            <a:ext cx="2470341" cy="185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83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 Elm Disease </a:t>
            </a:r>
            <a:r>
              <a:rPr lang="en-US" i="1" dirty="0" err="1" smtClean="0"/>
              <a:t>Ophiostoma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Branches, starting from the top, will begin to die prematurely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Found in Michigan</a:t>
            </a:r>
          </a:p>
          <a:p>
            <a:r>
              <a:rPr lang="en-US" dirty="0" smtClean="0"/>
              <a:t>Introduced through diseased logs w/ beetles</a:t>
            </a:r>
          </a:p>
          <a:p>
            <a:r>
              <a:rPr lang="en-US" dirty="0" smtClean="0"/>
              <a:t>Manual removal, chemical treatment and fungal injections have all been used as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02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Butternut Canker </a:t>
            </a:r>
            <a:r>
              <a:rPr lang="en-US" sz="3200" i="1" dirty="0" err="1" smtClean="0"/>
              <a:t>Sirococcus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clavigignenti-juglandacearum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Trees will have these huge gashes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Huge problem in Michigan</a:t>
            </a:r>
          </a:p>
          <a:p>
            <a:r>
              <a:rPr lang="en-US" dirty="0" smtClean="0"/>
              <a:t>Spread through rain where spores will invade other trees</a:t>
            </a:r>
          </a:p>
          <a:p>
            <a:r>
              <a:rPr lang="en-US" dirty="0" smtClean="0"/>
              <a:t>Controls primarily consist of breeding butternut trees to be resistant to this fungus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1486694"/>
            <a:ext cx="1752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7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Oak Wilt </a:t>
            </a:r>
            <a:r>
              <a:rPr lang="en-US" i="1" dirty="0" smtClean="0"/>
              <a:t>Ceratocystis </a:t>
            </a:r>
            <a:r>
              <a:rPr lang="en-US" i="1" dirty="0" err="1" smtClean="0"/>
              <a:t>fagacearum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notably causes discoloration in the leaves</a:t>
            </a:r>
          </a:p>
          <a:p>
            <a:endParaRPr lang="en-US" dirty="0"/>
          </a:p>
          <a:p>
            <a:r>
              <a:rPr lang="en-US" dirty="0" smtClean="0"/>
              <a:t>Found in Michigan</a:t>
            </a:r>
          </a:p>
          <a:p>
            <a:r>
              <a:rPr lang="en-US" dirty="0" smtClean="0"/>
              <a:t>Infected trees will usually die within six months</a:t>
            </a:r>
          </a:p>
          <a:p>
            <a:r>
              <a:rPr lang="en-US" dirty="0" smtClean="0"/>
              <a:t>Spreads either through insects or using root connections</a:t>
            </a:r>
          </a:p>
          <a:p>
            <a:r>
              <a:rPr lang="en-US" dirty="0" smtClean="0"/>
              <a:t>Controls are primarily prevention rather than curing</a:t>
            </a:r>
          </a:p>
          <a:p>
            <a:r>
              <a:rPr lang="en-US" dirty="0" smtClean="0"/>
              <a:t>We usually use careful planning habits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775" y="1825625"/>
            <a:ext cx="28670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84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Alligatorweed</a:t>
            </a:r>
            <a:r>
              <a:rPr lang="en-US" dirty="0" smtClean="0"/>
              <a:t> </a:t>
            </a:r>
            <a:r>
              <a:rPr lang="en-US" i="1" dirty="0" err="1" smtClean="0"/>
              <a:t>Alternathera</a:t>
            </a:r>
            <a:r>
              <a:rPr lang="en-US" i="1" dirty="0" smtClean="0"/>
              <a:t> </a:t>
            </a:r>
            <a:r>
              <a:rPr lang="en-US" i="1" dirty="0" err="1" smtClean="0"/>
              <a:t>philoxeroides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White, ball-like flowers</a:t>
            </a:r>
          </a:p>
          <a:p>
            <a:r>
              <a:rPr lang="en-US" dirty="0" smtClean="0"/>
              <a:t>Thin leaves that form star-shapes</a:t>
            </a:r>
          </a:p>
          <a:p>
            <a:r>
              <a:rPr lang="en-US" dirty="0" smtClean="0"/>
              <a:t>Generally grows very thickly</a:t>
            </a:r>
          </a:p>
          <a:p>
            <a:endParaRPr lang="en-US" dirty="0" smtClean="0"/>
          </a:p>
          <a:p>
            <a:r>
              <a:rPr lang="en-US" dirty="0" smtClean="0"/>
              <a:t>Found in warmer climates</a:t>
            </a:r>
            <a:endParaRPr lang="en-US" dirty="0"/>
          </a:p>
          <a:p>
            <a:r>
              <a:rPr lang="en-US" dirty="0" smtClean="0"/>
              <a:t>Reduces water flow and quality by blocking sunlight</a:t>
            </a:r>
          </a:p>
          <a:p>
            <a:r>
              <a:rPr lang="en-US" dirty="0" smtClean="0"/>
              <a:t>Controls include releasing certain insects, most commonly, the alligator weed flea beetle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779" y="1825625"/>
            <a:ext cx="25717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46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Whitenose</a:t>
            </a:r>
            <a:r>
              <a:rPr lang="en-US" sz="3200" dirty="0" smtClean="0"/>
              <a:t> Bat Syndrome </a:t>
            </a:r>
            <a:r>
              <a:rPr lang="en-US" sz="3200" i="1" dirty="0" err="1" smtClean="0"/>
              <a:t>Pseudogymnoascus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destructans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one that kills bats</a:t>
            </a:r>
          </a:p>
          <a:p>
            <a:endParaRPr lang="en-US" dirty="0"/>
          </a:p>
          <a:p>
            <a:r>
              <a:rPr lang="en-US" dirty="0" smtClean="0"/>
              <a:t>I will talk more about this in the binder, don’t think it’s necessary to know for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9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 Tongue Virus </a:t>
            </a:r>
            <a:r>
              <a:rPr lang="en-US" i="1" dirty="0" err="1" smtClean="0"/>
              <a:t>Orbivirus</a:t>
            </a:r>
            <a:endParaRPr lang="en-US" i="1" dirty="0" smtClean="0"/>
          </a:p>
          <a:p>
            <a:r>
              <a:rPr lang="en-US" dirty="0" smtClean="0"/>
              <a:t>West Nile Virus </a:t>
            </a:r>
            <a:r>
              <a:rPr lang="en-US" i="1" dirty="0" err="1" smtClean="0"/>
              <a:t>Flavivirus</a:t>
            </a:r>
            <a:endParaRPr lang="en-US" i="1" dirty="0" smtClean="0"/>
          </a:p>
          <a:p>
            <a:r>
              <a:rPr lang="en-US" dirty="0" smtClean="0"/>
              <a:t>Bird Flu </a:t>
            </a:r>
            <a:r>
              <a:rPr lang="en-US" i="1" dirty="0" smtClean="0"/>
              <a:t>H5N5</a:t>
            </a:r>
          </a:p>
          <a:p>
            <a:endParaRPr lang="en-US" i="1" dirty="0"/>
          </a:p>
          <a:p>
            <a:r>
              <a:rPr lang="en-US" dirty="0" smtClean="0"/>
              <a:t>I will go over these in more detail in the binder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83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Brazilian Waterweed </a:t>
            </a:r>
            <a:r>
              <a:rPr lang="en-US" i="1" dirty="0" smtClean="0"/>
              <a:t>Egeria </a:t>
            </a:r>
            <a:r>
              <a:rPr lang="en-US" i="1" dirty="0" err="1" smtClean="0"/>
              <a:t>densa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Whorls of 4-6 leaves</a:t>
            </a:r>
          </a:p>
          <a:p>
            <a:r>
              <a:rPr lang="en-US" dirty="0" smtClean="0"/>
              <a:t>Leaves have tiny fine teeth along the edges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 found in Michigan</a:t>
            </a:r>
          </a:p>
          <a:p>
            <a:r>
              <a:rPr lang="en-US" dirty="0" smtClean="0"/>
              <a:t>Limits water flow and activities such as swimming or fishing</a:t>
            </a:r>
          </a:p>
          <a:p>
            <a:r>
              <a:rPr lang="en-US" dirty="0" smtClean="0"/>
              <a:t>Is a popular aquarium plant which is how it spreads so easily (people dumping their aquariums in ponds/lakes)</a:t>
            </a:r>
          </a:p>
          <a:p>
            <a:r>
              <a:rPr lang="en-US" dirty="0" smtClean="0"/>
              <a:t>Controls don’t work</a:t>
            </a:r>
            <a:endParaRPr lang="en-US" dirty="0"/>
          </a:p>
        </p:txBody>
      </p:sp>
      <p:pic>
        <p:nvPicPr>
          <p:cNvPr id="1026" name="Picture 2" descr="http://www.teara.govt.nz/files/p15529ni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058" y="1639744"/>
            <a:ext cx="3148733" cy="236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00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Caulerpa</a:t>
            </a:r>
            <a:r>
              <a:rPr lang="en-US" sz="4000" dirty="0" smtClean="0"/>
              <a:t>, Mediterranean Clone </a:t>
            </a:r>
            <a:r>
              <a:rPr lang="en-US" sz="4000" i="1" dirty="0" err="1" smtClean="0"/>
              <a:t>Caulerpa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taxifolia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Notably has a “neat” arrangement of leaves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Aquarium plant, not in the Great Lakes</a:t>
            </a:r>
          </a:p>
          <a:p>
            <a:r>
              <a:rPr lang="en-US" dirty="0" smtClean="0"/>
              <a:t>Is said to crowd out many species of fish</a:t>
            </a:r>
          </a:p>
          <a:p>
            <a:r>
              <a:rPr lang="en-US" dirty="0" smtClean="0"/>
              <a:t>Helps control polluted waters</a:t>
            </a:r>
          </a:p>
          <a:p>
            <a:r>
              <a:rPr lang="en-US" dirty="0" smtClean="0"/>
              <a:t>A certain type of slug helps control, but isn’t able to survive in the Mediterranean where this is more of a problem</a:t>
            </a:r>
            <a:endParaRPr lang="en-US" dirty="0"/>
          </a:p>
        </p:txBody>
      </p:sp>
      <p:pic>
        <p:nvPicPr>
          <p:cNvPr id="1026" name="Picture 2" descr="http://farm3.static.flickr.com/2398/1605020726_4027baa2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847" y="1690688"/>
            <a:ext cx="3585152" cy="23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67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Reed </a:t>
            </a:r>
            <a:r>
              <a:rPr lang="en-US" i="1" dirty="0" err="1" smtClean="0"/>
              <a:t>Phragmites</a:t>
            </a:r>
            <a:r>
              <a:rPr lang="en-US" i="1" dirty="0" smtClean="0"/>
              <a:t> </a:t>
            </a:r>
            <a:r>
              <a:rPr lang="en-US" i="1" dirty="0" err="1" smtClean="0"/>
              <a:t>australis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blowy –</a:t>
            </a:r>
            <a:r>
              <a:rPr lang="en-US" dirty="0" err="1" smtClean="0"/>
              <a:t>Jinyoung</a:t>
            </a:r>
            <a:r>
              <a:rPr lang="en-US" dirty="0" smtClean="0"/>
              <a:t> Kim</a:t>
            </a:r>
          </a:p>
          <a:p>
            <a:endParaRPr lang="en-US" dirty="0" smtClean="0"/>
          </a:p>
          <a:p>
            <a:r>
              <a:rPr lang="en-US" dirty="0" smtClean="0"/>
              <a:t>Found in Michigan</a:t>
            </a:r>
            <a:endParaRPr lang="en-US" dirty="0"/>
          </a:p>
          <a:p>
            <a:r>
              <a:rPr lang="en-US" dirty="0" smtClean="0"/>
              <a:t>Chokes out other plants such as wild rice/cattails</a:t>
            </a:r>
          </a:p>
          <a:p>
            <a:r>
              <a:rPr lang="en-US" dirty="0" smtClean="0"/>
              <a:t>No notable controls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012" y="1690688"/>
            <a:ext cx="1922776" cy="283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4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Curly Pondweed </a:t>
            </a:r>
            <a:r>
              <a:rPr lang="en-US" i="1" dirty="0" err="1" smtClean="0"/>
              <a:t>Potamogeton</a:t>
            </a:r>
            <a:r>
              <a:rPr lang="en-US" i="1" dirty="0" smtClean="0"/>
              <a:t> </a:t>
            </a:r>
            <a:r>
              <a:rPr lang="en-US" i="1" dirty="0" err="1" smtClean="0"/>
              <a:t>crispus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Easily identifiable by the oddly shaped leaves</a:t>
            </a:r>
          </a:p>
          <a:p>
            <a:endParaRPr lang="en-US" dirty="0"/>
          </a:p>
          <a:p>
            <a:r>
              <a:rPr lang="en-US" dirty="0" smtClean="0"/>
              <a:t>Found in the Great Lakes region</a:t>
            </a:r>
          </a:p>
          <a:p>
            <a:r>
              <a:rPr lang="en-US" dirty="0" smtClean="0"/>
              <a:t>Competes with native species</a:t>
            </a:r>
          </a:p>
          <a:p>
            <a:r>
              <a:rPr lang="en-US" dirty="0" smtClean="0"/>
              <a:t>Clogs waterways (rivers, streams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Control is mostly just cutting it down to reduce the population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275" y="1825625"/>
            <a:ext cx="30575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0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Snot </a:t>
            </a:r>
            <a:r>
              <a:rPr lang="en-US" i="1" dirty="0" err="1" smtClean="0"/>
              <a:t>Didymosphenia</a:t>
            </a:r>
            <a:r>
              <a:rPr lang="en-US" i="1" dirty="0" smtClean="0"/>
              <a:t> </a:t>
            </a:r>
            <a:r>
              <a:rPr lang="en-US" i="1" dirty="0" err="1" smtClean="0"/>
              <a:t>geminata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Looks like a bunch of goop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 invasive species to the southern hemisphere</a:t>
            </a:r>
          </a:p>
          <a:p>
            <a:r>
              <a:rPr lang="en-US" dirty="0" smtClean="0"/>
              <a:t>Is a microscopic type of algae</a:t>
            </a:r>
          </a:p>
          <a:p>
            <a:r>
              <a:rPr lang="en-US" dirty="0" smtClean="0"/>
              <a:t>Doesn’t pose much threat</a:t>
            </a:r>
          </a:p>
          <a:p>
            <a:r>
              <a:rPr lang="en-US" dirty="0" smtClean="0"/>
              <a:t>Just makes recreational fishing/boating annoying</a:t>
            </a:r>
          </a:p>
          <a:p>
            <a:r>
              <a:rPr lang="en-US" dirty="0" smtClean="0"/>
              <a:t>Control is mostly just preventing further spread by civilians being careful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290" y="1690688"/>
            <a:ext cx="2878282" cy="180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21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Eurasian Watermilfoil </a:t>
            </a:r>
            <a:r>
              <a:rPr lang="en-US" i="1" dirty="0" err="1" smtClean="0"/>
              <a:t>Myriophyllum</a:t>
            </a:r>
            <a:r>
              <a:rPr lang="en-US" i="1" dirty="0" smtClean="0"/>
              <a:t> spicatum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leaves have 4 whorls</a:t>
            </a:r>
          </a:p>
          <a:p>
            <a:r>
              <a:rPr lang="en-US" dirty="0" smtClean="0"/>
              <a:t>Small orange-red flowers</a:t>
            </a:r>
          </a:p>
          <a:p>
            <a:endParaRPr lang="en-US" dirty="0"/>
          </a:p>
          <a:p>
            <a:r>
              <a:rPr lang="en-US" dirty="0" smtClean="0"/>
              <a:t>Found in the Great Lakes region</a:t>
            </a:r>
          </a:p>
          <a:p>
            <a:r>
              <a:rPr lang="en-US" dirty="0" smtClean="0"/>
              <a:t>Crowds out native species</a:t>
            </a:r>
          </a:p>
          <a:p>
            <a:r>
              <a:rPr lang="en-US" dirty="0" smtClean="0"/>
              <a:t>Disrupts recreational activities</a:t>
            </a:r>
          </a:p>
          <a:p>
            <a:r>
              <a:rPr lang="en-US" dirty="0" smtClean="0"/>
              <a:t>Controls biologic control (moths or sterile Asian Carp) and manual removal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169" y="1825625"/>
            <a:ext cx="21717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18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Reed </a:t>
            </a:r>
            <a:r>
              <a:rPr lang="en-US" i="1" dirty="0" err="1" smtClean="0"/>
              <a:t>Arundo</a:t>
            </a:r>
            <a:r>
              <a:rPr lang="en-US" i="1" dirty="0" smtClean="0"/>
              <a:t> </a:t>
            </a:r>
            <a:r>
              <a:rPr lang="en-US" i="1" dirty="0" err="1" smtClean="0"/>
              <a:t>donax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only distinguishable from the common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reed because it’s giant-sized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Found in Michigan</a:t>
            </a:r>
          </a:p>
          <a:p>
            <a:r>
              <a:rPr lang="en-US" dirty="0"/>
              <a:t>Originally introduced to control erosion</a:t>
            </a:r>
          </a:p>
          <a:p>
            <a:r>
              <a:rPr lang="en-US" dirty="0"/>
              <a:t>Crowds out native species</a:t>
            </a:r>
          </a:p>
          <a:p>
            <a:r>
              <a:rPr lang="en-US" dirty="0"/>
              <a:t>Contributes to higher fire frequency/intensity</a:t>
            </a:r>
          </a:p>
          <a:p>
            <a:r>
              <a:rPr lang="en-US" dirty="0"/>
              <a:t>No notable controls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756" y="1690688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94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790</Words>
  <Application>Microsoft Office PowerPoint</Application>
  <PresentationFormat>Widescreen</PresentationFormat>
  <Paragraphs>155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Inv. Species – Aquatic Plants, Fungi, Viruses</vt:lpstr>
      <vt:lpstr>Alligatorweed Alternathera philoxeroides</vt:lpstr>
      <vt:lpstr>Brazilian Waterweed Egeria densa</vt:lpstr>
      <vt:lpstr>Caulerpa, Mediterranean Clone Caulerpa taxifolia</vt:lpstr>
      <vt:lpstr>Common Reed Phragmites australis</vt:lpstr>
      <vt:lpstr>Curly Pondweed Potamogeton crispus</vt:lpstr>
      <vt:lpstr>Rock Snot Didymosphenia geminata</vt:lpstr>
      <vt:lpstr>Eurasian Watermilfoil Myriophyllum spicatum</vt:lpstr>
      <vt:lpstr>Giant Reed Arundo donax</vt:lpstr>
      <vt:lpstr>Giant Salvinia Salvinia molesta</vt:lpstr>
      <vt:lpstr>Hydrilla Hydrilla verticillata</vt:lpstr>
      <vt:lpstr>Melaleuca Melaleuca quinquenervia</vt:lpstr>
      <vt:lpstr>Purple Loosestrife Lythrum salicaria</vt:lpstr>
      <vt:lpstr>Water Hyacinth Eichhornia crassipes</vt:lpstr>
      <vt:lpstr>Water Lettuce Pistia stratiotes</vt:lpstr>
      <vt:lpstr>Water Spinach Ipomoea aquatica</vt:lpstr>
      <vt:lpstr>Dutch Elm Disease Ophiostoma</vt:lpstr>
      <vt:lpstr>Butternut Canker Sirococcus clavigignenti-juglandacearum</vt:lpstr>
      <vt:lpstr>Oak Wilt Ceratocystis fagacearum</vt:lpstr>
      <vt:lpstr>Whitenose Bat Syndrome Pseudogymnoascus destructans</vt:lpstr>
      <vt:lpstr>Viruses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– Aquatic Plants, Fungi, Viruses</dc:title>
  <dc:creator>Eric Shen</dc:creator>
  <cp:lastModifiedBy>Eric Shen</cp:lastModifiedBy>
  <cp:revision>17</cp:revision>
  <dcterms:created xsi:type="dcterms:W3CDTF">2015-11-12T04:17:09Z</dcterms:created>
  <dcterms:modified xsi:type="dcterms:W3CDTF">2015-11-14T01:44:29Z</dcterms:modified>
</cp:coreProperties>
</file>